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4"/>
  </p:notesMasterIdLst>
  <p:sldIdLst>
    <p:sldId id="256" r:id="rId68"/>
    <p:sldId id="257" r:id="rId69"/>
    <p:sldId id="258" r:id="rId70"/>
    <p:sldId id="259" r:id="rId71"/>
    <p:sldId id="260" r:id="rId72"/>
    <p:sldId id="261" r:id="rId73"/>
    <p:sldId id="262" r:id="rId74"/>
    <p:sldId id="263" r:id="rId75"/>
    <p:sldId id="264" r:id="rId76"/>
    <p:sldId id="265" r:id="rId77"/>
    <p:sldId id="266" r:id="rId78"/>
    <p:sldId id="267" r:id="rId79"/>
    <p:sldId id="268" r:id="rId80"/>
    <p:sldId id="269" r:id="rId81"/>
    <p:sldId id="270" r:id="rId82"/>
    <p:sldId id="271" r:id="rId83"/>
    <p:sldId id="272" r:id="rId84"/>
    <p:sldId id="273" r:id="rId85"/>
    <p:sldId id="274" r:id="rId86"/>
    <p:sldId id="275" r:id="rId87"/>
    <p:sldId id="276" r:id="rId88"/>
    <p:sldId id="277" r:id="rId89"/>
    <p:sldId id="278" r:id="rId90"/>
    <p:sldId id="279" r:id="rId91"/>
    <p:sldId id="280" r:id="rId92"/>
    <p:sldId id="281" r:id="rId93"/>
  </p:sldIdLst>
  <p:sldSz cx="18288000" cy="10287000"/>
  <p:notesSz cx="6858000" cy="9144000"/>
  <p:embeddedFontLst>
    <p:embeddedFont>
      <p:font typeface="Open Sans 1" charset="1" panose="020B0606030504020204"/>
      <p:regular r:id="rId6"/>
    </p:embeddedFont>
    <p:embeddedFont>
      <p:font typeface="Open Sans 1 Bold" charset="1" panose="020B0806030504020204"/>
      <p:regular r:id="rId7"/>
    </p:embeddedFont>
    <p:embeddedFont>
      <p:font typeface="Open Sans 1 Italics" charset="1" panose="020B0606030504020204"/>
      <p:regular r:id="rId8"/>
    </p:embeddedFont>
    <p:embeddedFont>
      <p:font typeface="Open Sans 1 Bold Italics" charset="1" panose="020B080603050402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Antonio" charset="1" panose="02000503000000000000"/>
      <p:regular r:id="rId16"/>
    </p:embeddedFont>
    <p:embeddedFont>
      <p:font typeface="Antonio Bold" charset="1" panose="02000803000000000000"/>
      <p:regular r:id="rId17"/>
    </p:embeddedFont>
    <p:embeddedFont>
      <p:font typeface="Antonio Italics" charset="1" panose="02000503000000000000"/>
      <p:regular r:id="rId18"/>
    </p:embeddedFont>
    <p:embeddedFont>
      <p:font typeface="Antonio Bold Italics" charset="1" panose="02000803000000000000"/>
      <p:regular r:id="rId19"/>
    </p:embeddedFont>
    <p:embeddedFont>
      <p:font typeface="Antonio Light" charset="1" panose="02000303000000000000"/>
      <p:regular r:id="rId20"/>
    </p:embeddedFont>
    <p:embeddedFont>
      <p:font typeface="Antonio Light Italics" charset="1" panose="02000303000000000000"/>
      <p:regular r:id="rId21"/>
    </p:embeddedFont>
    <p:embeddedFont>
      <p:font typeface="Antonio Ultra-Bold" charset="1" panose="02000803000000000000"/>
      <p:regular r:id="rId22"/>
    </p:embeddedFont>
    <p:embeddedFont>
      <p:font typeface="Antonio Ultra-Bold Italics" charset="1" panose="02000803000000000000"/>
      <p:regular r:id="rId23"/>
    </p:embeddedFont>
    <p:embeddedFont>
      <p:font typeface="Open Sauce" charset="1" panose="00000500000000000000"/>
      <p:regular r:id="rId24"/>
    </p:embeddedFont>
    <p:embeddedFont>
      <p:font typeface="Open Sauce Bold" charset="1" panose="00000800000000000000"/>
      <p:regular r:id="rId25"/>
    </p:embeddedFont>
    <p:embeddedFont>
      <p:font typeface="Open Sauce Italics" charset="1" panose="00000500000000000000"/>
      <p:regular r:id="rId26"/>
    </p:embeddedFont>
    <p:embeddedFont>
      <p:font typeface="Open Sauce Bold Italics" charset="1" panose="00000800000000000000"/>
      <p:regular r:id="rId27"/>
    </p:embeddedFont>
    <p:embeddedFont>
      <p:font typeface="Open Sauce Light" charset="1" panose="00000400000000000000"/>
      <p:regular r:id="rId28"/>
    </p:embeddedFont>
    <p:embeddedFont>
      <p:font typeface="Open Sauce Light Italics" charset="1" panose="00000400000000000000"/>
      <p:regular r:id="rId29"/>
    </p:embeddedFont>
    <p:embeddedFont>
      <p:font typeface="Open Sauce Medium" charset="1" panose="00000600000000000000"/>
      <p:regular r:id="rId30"/>
    </p:embeddedFont>
    <p:embeddedFont>
      <p:font typeface="Open Sauce Medium Italics" charset="1" panose="00000600000000000000"/>
      <p:regular r:id="rId31"/>
    </p:embeddedFont>
    <p:embeddedFont>
      <p:font typeface="Open Sauce Semi-Bold" charset="1" panose="00000700000000000000"/>
      <p:regular r:id="rId32"/>
    </p:embeddedFont>
    <p:embeddedFont>
      <p:font typeface="Open Sauce Semi-Bold Italics" charset="1" panose="00000700000000000000"/>
      <p:regular r:id="rId33"/>
    </p:embeddedFont>
    <p:embeddedFont>
      <p:font typeface="Open Sauce Heavy" charset="1" panose="00000A00000000000000"/>
      <p:regular r:id="rId34"/>
    </p:embeddedFont>
    <p:embeddedFont>
      <p:font typeface="Open Sauce Heavy Italics" charset="1" panose="00000A00000000000000"/>
      <p:regular r:id="rId35"/>
    </p:embeddedFont>
    <p:embeddedFont>
      <p:font typeface="HK Grotesk" charset="1" panose="00000500000000000000"/>
      <p:regular r:id="rId36"/>
    </p:embeddedFont>
    <p:embeddedFont>
      <p:font typeface="HK Grotesk Bold" charset="1" panose="00000800000000000000"/>
      <p:regular r:id="rId37"/>
    </p:embeddedFont>
    <p:embeddedFont>
      <p:font typeface="HK Grotesk Italics" charset="1" panose="00000500000000000000"/>
      <p:regular r:id="rId38"/>
    </p:embeddedFont>
    <p:embeddedFont>
      <p:font typeface="HK Grotesk Bold Italics" charset="1" panose="00000800000000000000"/>
      <p:regular r:id="rId39"/>
    </p:embeddedFont>
    <p:embeddedFont>
      <p:font typeface="HK Grotesk Light" charset="1" panose="00000400000000000000"/>
      <p:regular r:id="rId40"/>
    </p:embeddedFont>
    <p:embeddedFont>
      <p:font typeface="HK Grotesk Light Italics" charset="1" panose="00000400000000000000"/>
      <p:regular r:id="rId41"/>
    </p:embeddedFont>
    <p:embeddedFont>
      <p:font typeface="HK Grotesk Medium" charset="1" panose="00000600000000000000"/>
      <p:regular r:id="rId42"/>
    </p:embeddedFont>
    <p:embeddedFont>
      <p:font typeface="HK Grotesk Medium Italics" charset="1" panose="00000600000000000000"/>
      <p:regular r:id="rId43"/>
    </p:embeddedFont>
    <p:embeddedFont>
      <p:font typeface="HK Grotesk Semi-Bold" charset="1" panose="00000700000000000000"/>
      <p:regular r:id="rId44"/>
    </p:embeddedFont>
    <p:embeddedFont>
      <p:font typeface="HK Grotesk Semi-Bold Italics" charset="1" panose="00000700000000000000"/>
      <p:regular r:id="rId45"/>
    </p:embeddedFont>
    <p:embeddedFont>
      <p:font typeface="Open Sans 2" charset="1" panose="020B0606030504020204"/>
      <p:regular r:id="rId46"/>
    </p:embeddedFont>
    <p:embeddedFont>
      <p:font typeface="Open Sans 2 Bold" charset="1" panose="020B0806030504020204"/>
      <p:regular r:id="rId47"/>
    </p:embeddedFont>
    <p:embeddedFont>
      <p:font typeface="Open Sans 2 Italics" charset="1" panose="020B0606030504020204"/>
      <p:regular r:id="rId48"/>
    </p:embeddedFont>
    <p:embeddedFont>
      <p:font typeface="Open Sans 2 Bold Italics" charset="1" panose="020B0806030504020204"/>
      <p:regular r:id="rId49"/>
    </p:embeddedFont>
    <p:embeddedFont>
      <p:font typeface="Open Sans 2 Light" charset="1" panose="020B0306030504020204"/>
      <p:regular r:id="rId50"/>
    </p:embeddedFont>
    <p:embeddedFont>
      <p:font typeface="Open Sans 2 Light Italics" charset="1" panose="020B0306030504020204"/>
      <p:regular r:id="rId51"/>
    </p:embeddedFont>
    <p:embeddedFont>
      <p:font typeface="Open Sans 2 Ultra-Bold" charset="1" panose="00000000000000000000"/>
      <p:regular r:id="rId52"/>
    </p:embeddedFont>
    <p:embeddedFont>
      <p:font typeface="Open Sans 2 Ultra-Bold Italics" charset="1" panose="00000000000000000000"/>
      <p:regular r:id="rId53"/>
    </p:embeddedFont>
    <p:embeddedFont>
      <p:font typeface="Muli" charset="1" panose="00000500000000000000"/>
      <p:regular r:id="rId54"/>
    </p:embeddedFont>
    <p:embeddedFont>
      <p:font typeface="Muli Bold" charset="1" panose="00000800000000000000"/>
      <p:regular r:id="rId55"/>
    </p:embeddedFont>
    <p:embeddedFont>
      <p:font typeface="Muli Italics" charset="1" panose="00000500000000000000"/>
      <p:regular r:id="rId56"/>
    </p:embeddedFont>
    <p:embeddedFont>
      <p:font typeface="Muli Bold Italics" charset="1" panose="00000800000000000000"/>
      <p:regular r:id="rId57"/>
    </p:embeddedFont>
    <p:embeddedFont>
      <p:font typeface="Muli Extra-Light" charset="1" panose="00000300000000000000"/>
      <p:regular r:id="rId58"/>
    </p:embeddedFont>
    <p:embeddedFont>
      <p:font typeface="Muli Extra-Light Italics" charset="1" panose="00000300000000000000"/>
      <p:regular r:id="rId59"/>
    </p:embeddedFont>
    <p:embeddedFont>
      <p:font typeface="Muli Light" charset="1" panose="00000400000000000000"/>
      <p:regular r:id="rId60"/>
    </p:embeddedFont>
    <p:embeddedFont>
      <p:font typeface="Muli Light Italics" charset="1" panose="00000400000000000000"/>
      <p:regular r:id="rId61"/>
    </p:embeddedFont>
    <p:embeddedFont>
      <p:font typeface="Muli Semi-Bold" charset="1" panose="00000700000000000000"/>
      <p:regular r:id="rId62"/>
    </p:embeddedFont>
    <p:embeddedFont>
      <p:font typeface="Muli Semi-Bold Italics" charset="1" panose="00000700000000000000"/>
      <p:regular r:id="rId63"/>
    </p:embeddedFont>
    <p:embeddedFont>
      <p:font typeface="Muli Ultra-Bold" charset="1" panose="00000900000000000000"/>
      <p:regular r:id="rId64"/>
    </p:embeddedFont>
    <p:embeddedFont>
      <p:font typeface="Muli Ultra-Bold Italics" charset="1" panose="00000900000000000000"/>
      <p:regular r:id="rId65"/>
    </p:embeddedFont>
    <p:embeddedFont>
      <p:font typeface="Muli Heavy" charset="1" panose="00000A00000000000000"/>
      <p:regular r:id="rId66"/>
    </p:embeddedFont>
    <p:embeddedFont>
      <p:font typeface="Muli Heavy Italics" charset="1" panose="00000A0000000000000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slides/slide1.xml" Type="http://schemas.openxmlformats.org/officeDocument/2006/relationships/slide"/><Relationship Id="rId69" Target="slides/slide2.xml" Type="http://schemas.openxmlformats.org/officeDocument/2006/relationships/slide"/><Relationship Id="rId7" Target="fonts/font7.fntdata" Type="http://schemas.openxmlformats.org/officeDocument/2006/relationships/font"/><Relationship Id="rId70" Target="slides/slide3.xml" Type="http://schemas.openxmlformats.org/officeDocument/2006/relationships/slide"/><Relationship Id="rId71" Target="slides/slide4.xml" Type="http://schemas.openxmlformats.org/officeDocument/2006/relationships/slide"/><Relationship Id="rId72" Target="slides/slide5.xml" Type="http://schemas.openxmlformats.org/officeDocument/2006/relationships/slide"/><Relationship Id="rId73" Target="slides/slide6.xml" Type="http://schemas.openxmlformats.org/officeDocument/2006/relationships/slide"/><Relationship Id="rId74" Target="slides/slide7.xml" Type="http://schemas.openxmlformats.org/officeDocument/2006/relationships/slide"/><Relationship Id="rId75" Target="slides/slide8.xml" Type="http://schemas.openxmlformats.org/officeDocument/2006/relationships/slide"/><Relationship Id="rId76" Target="slides/slide9.xml" Type="http://schemas.openxmlformats.org/officeDocument/2006/relationships/slide"/><Relationship Id="rId77" Target="slides/slide10.xml" Type="http://schemas.openxmlformats.org/officeDocument/2006/relationships/slide"/><Relationship Id="rId78" Target="slides/slide11.xml" Type="http://schemas.openxmlformats.org/officeDocument/2006/relationships/slide"/><Relationship Id="rId79" Target="slides/slide12.xml" Type="http://schemas.openxmlformats.org/officeDocument/2006/relationships/slide"/><Relationship Id="rId8" Target="fonts/font8.fntdata" Type="http://schemas.openxmlformats.org/officeDocument/2006/relationships/font"/><Relationship Id="rId80" Target="slides/slide13.xml" Type="http://schemas.openxmlformats.org/officeDocument/2006/relationships/slide"/><Relationship Id="rId81" Target="slides/slide14.xml" Type="http://schemas.openxmlformats.org/officeDocument/2006/relationships/slide"/><Relationship Id="rId82" Target="slides/slide15.xml" Type="http://schemas.openxmlformats.org/officeDocument/2006/relationships/slide"/><Relationship Id="rId83" Target="slides/slide16.xml" Type="http://schemas.openxmlformats.org/officeDocument/2006/relationships/slide"/><Relationship Id="rId84" Target="slides/slide17.xml" Type="http://schemas.openxmlformats.org/officeDocument/2006/relationships/slide"/><Relationship Id="rId85" Target="slides/slide18.xml" Type="http://schemas.openxmlformats.org/officeDocument/2006/relationships/slide"/><Relationship Id="rId86" Target="slides/slide19.xml" Type="http://schemas.openxmlformats.org/officeDocument/2006/relationships/slide"/><Relationship Id="rId87" Target="slides/slide20.xml" Type="http://schemas.openxmlformats.org/officeDocument/2006/relationships/slide"/><Relationship Id="rId88" Target="slides/slide21.xml" Type="http://schemas.openxmlformats.org/officeDocument/2006/relationships/slide"/><Relationship Id="rId89" Target="slides/slide22.xml" Type="http://schemas.openxmlformats.org/officeDocument/2006/relationships/slide"/><Relationship Id="rId9" Target="fonts/font9.fntdata" Type="http://schemas.openxmlformats.org/officeDocument/2006/relationships/font"/><Relationship Id="rId90" Target="slides/slide23.xml" Type="http://schemas.openxmlformats.org/officeDocument/2006/relationships/slide"/><Relationship Id="rId91" Target="slides/slide24.xml" Type="http://schemas.openxmlformats.org/officeDocument/2006/relationships/slide"/><Relationship Id="rId92" Target="slides/slide25.xml" Type="http://schemas.openxmlformats.org/officeDocument/2006/relationships/slide"/><Relationship Id="rId93" Target="slides/slide26.xml" Type="http://schemas.openxmlformats.org/officeDocument/2006/relationships/slide"/><Relationship Id="rId94" Target="notesMasters/notesMaster1.xml" Type="http://schemas.openxmlformats.org/officeDocument/2006/relationships/notesMaster"/><Relationship Id="rId95" Target="theme/theme2.xml" Type="http://schemas.openxmlformats.org/officeDocument/2006/relationships/theme"/><Relationship Id="rId96" Target="notesSlides/notesSlide1.xml" Type="http://schemas.openxmlformats.org/officeDocument/2006/relationships/notesSlide"/><Relationship Id="rId97" Target="notesSlides/notesSlide2.xml" Type="http://schemas.openxmlformats.org/officeDocument/2006/relationships/notesSlide"/><Relationship Id="rId98" Target="notesSlides/notesSlide3.xml" Type="http://schemas.openxmlformats.org/officeDocument/2006/relationships/notesSlide"/><Relationship Id="rId99" Target="notesSlides/notesSlide4.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Pourquoi utiliser une base de données relationnelle ? </a:t>
            </a:r>
          </a:p>
          <a:p>
            <a:r>
              <a:rPr lang="en-US"/>
              <a:t/>
            </a:r>
          </a:p>
          <a:p>
            <a:r>
              <a:rPr lang="en-US"/>
              <a:t>Relations Complexes : Comme je vais l'illustrer dans le MCD juste après, le projet nécessite la gestion de relations complexes entre différentes entités. Les bases de données relationnelles sont spécifiquement conçues pour gérer et représenter efficacement ces relations.</a:t>
            </a:r>
          </a:p>
          <a:p>
            <a:r>
              <a:rPr lang="en-US"/>
              <a:t/>
            </a:r>
          </a:p>
          <a:p>
            <a:r>
              <a:rPr lang="en-US"/>
              <a:t>Intégrité des Données : Ces bases de données permettent d'appliquer des contraintes d'intégrité, telles que les clés primaires et étrangères. Cela garantit la cohérence et l'exactitude des données en évitant les données en doublons et orphelines</a:t>
            </a:r>
          </a:p>
          <a:p>
            <a:r>
              <a:rPr lang="en-US"/>
              <a:t/>
            </a:r>
          </a:p>
          <a:p>
            <a:r>
              <a:rPr lang="en-US"/>
              <a:t>Flexibilité des Requêtes : Le langage SQL  permet de réaliser des requêtes complexes pour extraire, filtrer et manipuler les données de manière efficace.</a:t>
            </a:r>
          </a:p>
          <a:p>
            <a:r>
              <a:rPr lang="en-US"/>
              <a:t/>
            </a:r>
          </a:p>
          <a:p>
            <a:r>
              <a:rPr lang="en-US"/>
              <a:t>Pourquoi Maria DB ? </a:t>
            </a:r>
          </a:p>
          <a:p>
            <a:r>
              <a:rPr lang="en-US"/>
              <a:t>. Open Source et Libre: MariaDB est distribuée sous la licence GPL v2, ce qui signifie qu'elle est complètement open source. Les utilisateurs peuvent l'utiliser, la modifier et la distribuer sans frais.</a:t>
            </a:r>
          </a:p>
          <a:p>
            <a:r>
              <a:rPr lang="en-US"/>
              <a:t/>
            </a:r>
          </a:p>
          <a:p>
            <a:r>
              <a:rPr lang="en-US"/>
              <a:t> Communauté active: MariaDB bénéficie d'une communauté active de développeurs, ce qui garantit des mises à jour régulières, des correctifs de sécurité et des innovations.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Utilisateur : C'est le cœur du système. Un utilisateur est défini par un code unique, un nom, un prénom, un rôle, une promotion, et il a aussi un compte Google associé à la plateforme.</a:t>
            </a:r>
          </a:p>
          <a:p>
            <a:r>
              <a:rPr lang="en-US"/>
              <a:t/>
            </a:r>
          </a:p>
          <a:p>
            <a:r>
              <a:rPr lang="en-US"/>
              <a:t>Compétence : Chaque compétence est unique, avec un nom et un niveau associé. Un utilisateur peut posséder plusieurs compétences.</a:t>
            </a:r>
          </a:p>
          <a:p>
            <a:r>
              <a:rPr lang="en-US"/>
              <a:t/>
            </a:r>
          </a:p>
          <a:p>
            <a:r>
              <a:rPr lang="en-US"/>
              <a:t>Promotion : Cela représente les classes d'étudiants. Chaque promotion a un code unique, un nom, un type, et des dates de début et de fin. Une promotion peut être gérée par un utilisateur (responsable) et peut avoir plusieurs utilisateurs (etudiants).</a:t>
            </a:r>
          </a:p>
          <a:p>
            <a:r>
              <a:rPr lang="en-US"/>
              <a:t/>
            </a:r>
          </a:p>
          <a:p>
            <a:r>
              <a:rPr lang="en-US"/>
              <a:t>LogTemps : Il s'agit d'un  historique des logs, avec un code, une heure de début, une heure de fin, et il est associé à un utilisateur.</a:t>
            </a:r>
          </a:p>
          <a:p>
            <a:r>
              <a:rPr lang="en-US"/>
              <a:t/>
            </a:r>
          </a:p>
          <a:p>
            <a:r>
              <a:rPr lang="en-US"/>
              <a:t>Rôle : Chaque rôle est défini par un code et un nom. Un utilisateur peut avoir un rôle, et ce rôle peut avoir plusieurs permissions.</a:t>
            </a:r>
          </a:p>
          <a:p>
            <a:r>
              <a:rPr lang="en-US"/>
              <a:t/>
            </a:r>
          </a:p>
          <a:p>
            <a:r>
              <a:rPr lang="en-US"/>
              <a:t>Permission : Cela représente les permissions d'accès ou d'action accordées dans le système. Chaque permission a un code unique et un nom.</a:t>
            </a:r>
          </a:p>
          <a:p>
            <a:r>
              <a:rPr lang="en-US"/>
              <a:t/>
            </a:r>
          </a:p>
          <a:p>
            <a:r>
              <a:rPr lang="en-US"/>
              <a:t/>
            </a:r>
          </a:p>
          <a:p>
            <a:r>
              <a:rPr lang="en-US"/>
              <a:t>LiensExternes : Ce sont des liens associés à un utilisateur qui mènent vers d'autres plateformes ou ressources comme Github, LinkedIn, Plesk, etc. Ils contiennent également des informations telles que le portfolio et le CV de l'utilisateur.</a:t>
            </a:r>
          </a:p>
          <a:p>
            <a:r>
              <a:rPr lang="en-US"/>
              <a:t/>
            </a:r>
          </a:p>
          <a:p>
            <a:r>
              <a:rPr lang="en-US"/>
              <a:t>Projet : Cela représente les différents projets. Chaque projet a un code, un nom, une description, un document PDF associé, des dates de début et de fin, et est associé à une unite.</a:t>
            </a:r>
          </a:p>
          <a:p>
            <a:r>
              <a:rPr lang="en-US"/>
              <a:t/>
            </a:r>
          </a:p>
          <a:p>
            <a:r>
              <a:rPr lang="en-US"/>
              <a:t>Groupe : Les utilisateurs peuvent être regroupés. Chaque groupe a un code unique, un nom et peut être associé à plusieurs projets.</a:t>
            </a:r>
          </a:p>
          <a:p>
            <a:r>
              <a:rPr lang="en-US"/>
              <a:t/>
            </a:r>
          </a:p>
          <a:p>
            <a:r>
              <a:rPr lang="en-US"/>
              <a:t>Unité : Elle représente une unité de travail, avec un code unique, un nom et une description. Elle peut être associer à plusieurs projets.</a:t>
            </a:r>
          </a:p>
          <a:p>
            <a:r>
              <a:rPr lang="en-US"/>
              <a:t/>
            </a:r>
          </a:p>
          <a:p>
            <a:r>
              <a:rPr lang="en-US"/>
              <a:t>Les liens et les cardinalités tels que "POSSEDE", "APPARTIENT_A", "COMPOSE_DE", indiquent comment ces entités sont liées les unes aux autres.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attributs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Réalisation : flèche pointillé</a:t>
            </a:r>
          </a:p>
          <a:p>
            <a:r>
              <a:rPr lang="en-US"/>
              <a:t/>
            </a:r>
          </a:p>
          <a:p>
            <a:r>
              <a:rPr lang="en-US"/>
              <a:t>La réalisation est un type de relation en UML qui décrit une relation entre deux éléments, où l'un réalise le comportement spécifié par l'autre. Elle est généralement utilisée pour représenter la relation entre une interface et la classe qui l'implémente. La flèche de réalisation est une ligne en pointillés avec une flèche ouverte pointant vers l'interface.</a:t>
            </a:r>
          </a:p>
          <a:p>
            <a:r>
              <a:rPr lang="en-US"/>
              <a:t/>
            </a:r>
          </a:p>
          <a:p>
            <a:r>
              <a:rPr lang="en-US"/>
              <a:t/>
            </a:r>
          </a:p>
          <a:p>
            <a:r>
              <a:rPr lang="en-US"/>
              <a:t>Agrégation : diamant vide</a:t>
            </a:r>
          </a:p>
          <a:p>
            <a:r>
              <a:rPr lang="en-US"/>
              <a:t/>
            </a:r>
          </a:p>
          <a:p>
            <a:r>
              <a:rPr lang="en-US"/>
              <a:t>L'agrégation est une relation de type "ensemble-partie" entre deux classes où une classe (le tout) peut regrouper d'autres classes (les parties), mais les deux peuvent également exister indépendamment. Elle est représentée par une ligne avec un losange vide du côté du tout.</a:t>
            </a:r>
          </a:p>
          <a:p>
            <a:r>
              <a:rPr lang="en-US"/>
              <a:t/>
            </a:r>
          </a:p>
          <a:p>
            <a:r>
              <a:rPr lang="en-US"/>
              <a:t/>
            </a:r>
          </a:p>
          <a:p>
            <a:r>
              <a:rPr lang="en-US"/>
              <a:t>Composition : dimant plein</a:t>
            </a:r>
          </a:p>
          <a:p>
            <a:r>
              <a:rPr lang="en-US"/>
              <a:t/>
            </a:r>
          </a:p>
          <a:p>
            <a:r>
              <a:rPr lang="en-US"/>
              <a:t>La composition est une forme plus forte d'agrégation, où la partie ne peut pas exister sans le tout. Si le tout est supprimé, la partie est également supprimée. Elle est représentée par une ligne avec un losange noir du côté du tout.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0.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jpe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026861"/>
            <a:ext cx="9078620" cy="1626616"/>
          </a:xfrm>
          <a:prstGeom prst="rect">
            <a:avLst/>
          </a:prstGeom>
        </p:spPr>
        <p:txBody>
          <a:bodyPr anchor="t" rtlCol="false" tIns="0" lIns="0" bIns="0" rIns="0">
            <a:spAutoFit/>
          </a:bodyPr>
          <a:lstStyle/>
          <a:p>
            <a:pPr>
              <a:lnSpc>
                <a:spcPts val="6271"/>
              </a:lnSpc>
            </a:pPr>
            <a:r>
              <a:rPr lang="en-US" sz="6399" spc="-159">
                <a:solidFill>
                  <a:srgbClr val="034022"/>
                </a:solidFill>
                <a:latin typeface="Muli Bold"/>
              </a:rPr>
              <a:t>Bienvenue dans l'Entreprise !</a:t>
            </a:r>
          </a:p>
        </p:txBody>
      </p:sp>
      <p:sp>
        <p:nvSpPr>
          <p:cNvPr name="TextBox 3" id="3"/>
          <p:cNvSpPr txBox="true"/>
          <p:nvPr/>
        </p:nvSpPr>
        <p:spPr>
          <a:xfrm rot="0">
            <a:off x="1028700" y="6895658"/>
            <a:ext cx="5707850" cy="1022350"/>
          </a:xfrm>
          <a:prstGeom prst="rect">
            <a:avLst/>
          </a:prstGeom>
        </p:spPr>
        <p:txBody>
          <a:bodyPr anchor="t" rtlCol="false" tIns="0" lIns="0" bIns="0" rIns="0">
            <a:spAutoFit/>
          </a:bodyPr>
          <a:lstStyle/>
          <a:p>
            <a:pPr algn="l">
              <a:lnSpc>
                <a:spcPts val="2030"/>
              </a:lnSpc>
              <a:spcBef>
                <a:spcPts val="1522"/>
              </a:spcBef>
            </a:pPr>
          </a:p>
        </p:txBody>
      </p:sp>
      <p:sp>
        <p:nvSpPr>
          <p:cNvPr name="TextBox 4" id="4"/>
          <p:cNvSpPr txBox="true"/>
          <p:nvPr/>
        </p:nvSpPr>
        <p:spPr>
          <a:xfrm rot="0">
            <a:off x="1028700" y="5060681"/>
            <a:ext cx="5707850" cy="734225"/>
          </a:xfrm>
          <a:prstGeom prst="rect">
            <a:avLst/>
          </a:prstGeom>
        </p:spPr>
        <p:txBody>
          <a:bodyPr anchor="t" rtlCol="false" tIns="0" lIns="0" bIns="0" rIns="0">
            <a:spAutoFit/>
          </a:bodyPr>
          <a:lstStyle/>
          <a:p>
            <a:pPr algn="l" marL="0" indent="0" lvl="0">
              <a:lnSpc>
                <a:spcPts val="2852"/>
              </a:lnSpc>
              <a:spcBef>
                <a:spcPct val="0"/>
              </a:spcBef>
            </a:pPr>
            <a:r>
              <a:rPr lang="en-US" sz="2570" spc="-64" u="sng">
                <a:solidFill>
                  <a:srgbClr val="000000"/>
                </a:solidFill>
                <a:latin typeface="HK Grotesk Bold"/>
              </a:rPr>
              <a:t>Ce guide contient tout ce que vous devez savoir en tant que nouvel employé.</a:t>
            </a:r>
          </a:p>
        </p:txBody>
      </p:sp>
      <p:sp>
        <p:nvSpPr>
          <p:cNvPr name="Freeform 5" id="5"/>
          <p:cNvSpPr/>
          <p:nvPr/>
        </p:nvSpPr>
        <p:spPr>
          <a:xfrm flipH="false" flipV="false" rot="995366">
            <a:off x="14773801" y="5471871"/>
            <a:ext cx="2944558" cy="4419600"/>
          </a:xfrm>
          <a:custGeom>
            <a:avLst/>
            <a:gdLst/>
            <a:ahLst/>
            <a:cxnLst/>
            <a:rect r="r" b="b" t="t" l="l"/>
            <a:pathLst>
              <a:path h="4419600" w="2944558">
                <a:moveTo>
                  <a:pt x="0" y="0"/>
                </a:moveTo>
                <a:lnTo>
                  <a:pt x="2944558" y="0"/>
                </a:lnTo>
                <a:lnTo>
                  <a:pt x="2944558" y="4419600"/>
                </a:lnTo>
                <a:lnTo>
                  <a:pt x="0" y="4419600"/>
                </a:lnTo>
                <a:lnTo>
                  <a:pt x="0" y="0"/>
                </a:lnTo>
                <a:close/>
              </a:path>
            </a:pathLst>
          </a:custGeom>
          <a:blipFill>
            <a:blip r:embed="rId2"/>
            <a:stretch>
              <a:fillRect l="0" t="0" r="0" b="0"/>
            </a:stretch>
          </a:blipFill>
        </p:spPr>
      </p:sp>
      <p:sp>
        <p:nvSpPr>
          <p:cNvPr name="Freeform 6" id="6"/>
          <p:cNvSpPr/>
          <p:nvPr/>
        </p:nvSpPr>
        <p:spPr>
          <a:xfrm flipH="false" flipV="false" rot="-352678">
            <a:off x="10632692" y="478862"/>
            <a:ext cx="3046095" cy="4572000"/>
          </a:xfrm>
          <a:custGeom>
            <a:avLst/>
            <a:gdLst/>
            <a:ahLst/>
            <a:cxnLst/>
            <a:rect r="r" b="b" t="t" l="l"/>
            <a:pathLst>
              <a:path h="4572000" w="3046095">
                <a:moveTo>
                  <a:pt x="0" y="0"/>
                </a:moveTo>
                <a:lnTo>
                  <a:pt x="3046095" y="0"/>
                </a:lnTo>
                <a:lnTo>
                  <a:pt x="3046095" y="4572000"/>
                </a:lnTo>
                <a:lnTo>
                  <a:pt x="0" y="4572000"/>
                </a:lnTo>
                <a:lnTo>
                  <a:pt x="0" y="0"/>
                </a:lnTo>
                <a:close/>
              </a:path>
            </a:pathLst>
          </a:custGeom>
          <a:blipFill>
            <a:blip r:embed="rId3"/>
            <a:stretch>
              <a:fillRect l="0" t="0" r="0" b="0"/>
            </a:stretch>
          </a:blipFill>
        </p:spPr>
      </p:sp>
      <p:sp>
        <p:nvSpPr>
          <p:cNvPr name="Freeform 7" id="7"/>
          <p:cNvSpPr/>
          <p:nvPr/>
        </p:nvSpPr>
        <p:spPr>
          <a:xfrm flipH="false" flipV="false" rot="-619935">
            <a:off x="9854944" y="5427617"/>
            <a:ext cx="3003526" cy="4508107"/>
          </a:xfrm>
          <a:custGeom>
            <a:avLst/>
            <a:gdLst/>
            <a:ahLst/>
            <a:cxnLst/>
            <a:rect r="r" b="b" t="t" l="l"/>
            <a:pathLst>
              <a:path h="4508107" w="3003526">
                <a:moveTo>
                  <a:pt x="0" y="0"/>
                </a:moveTo>
                <a:lnTo>
                  <a:pt x="3003526" y="0"/>
                </a:lnTo>
                <a:lnTo>
                  <a:pt x="3003526" y="4508107"/>
                </a:lnTo>
                <a:lnTo>
                  <a:pt x="0" y="4508107"/>
                </a:lnTo>
                <a:lnTo>
                  <a:pt x="0" y="0"/>
                </a:lnTo>
                <a:close/>
              </a:path>
            </a:pathLst>
          </a:custGeom>
          <a:blipFill>
            <a:blip r:embed="rId4"/>
            <a:stretch>
              <a:fillRect l="0" t="0" r="0" b="0"/>
            </a:stretch>
          </a:blipFill>
        </p:spPr>
      </p:sp>
      <p:sp>
        <p:nvSpPr>
          <p:cNvPr name="Freeform 8" id="8"/>
          <p:cNvSpPr/>
          <p:nvPr/>
        </p:nvSpPr>
        <p:spPr>
          <a:xfrm flipH="false" flipV="false" rot="812337">
            <a:off x="14723033" y="571500"/>
            <a:ext cx="3046095" cy="4572000"/>
          </a:xfrm>
          <a:custGeom>
            <a:avLst/>
            <a:gdLst/>
            <a:ahLst/>
            <a:cxnLst/>
            <a:rect r="r" b="b" t="t" l="l"/>
            <a:pathLst>
              <a:path h="4572000" w="3046095">
                <a:moveTo>
                  <a:pt x="0" y="0"/>
                </a:moveTo>
                <a:lnTo>
                  <a:pt x="3046095" y="0"/>
                </a:lnTo>
                <a:lnTo>
                  <a:pt x="3046095" y="4572000"/>
                </a:lnTo>
                <a:lnTo>
                  <a:pt x="0" y="4572000"/>
                </a:lnTo>
                <a:lnTo>
                  <a:pt x="0" y="0"/>
                </a:lnTo>
                <a:close/>
              </a:path>
            </a:pathLst>
          </a:custGeom>
          <a:blipFill>
            <a:blip r:embed="rId5"/>
            <a:stretch>
              <a:fillRect l="0" t="0" r="0" b="0"/>
            </a:stretch>
          </a:blipFill>
        </p:spPr>
      </p:sp>
      <p:sp>
        <p:nvSpPr>
          <p:cNvPr name="Freeform 9" id="9"/>
          <p:cNvSpPr/>
          <p:nvPr/>
        </p:nvSpPr>
        <p:spPr>
          <a:xfrm flipH="false" flipV="false" rot="0">
            <a:off x="12129370" y="4167052"/>
            <a:ext cx="2985203" cy="4480604"/>
          </a:xfrm>
          <a:custGeom>
            <a:avLst/>
            <a:gdLst/>
            <a:ahLst/>
            <a:cxnLst/>
            <a:rect r="r" b="b" t="t" l="l"/>
            <a:pathLst>
              <a:path h="4480604" w="2985203">
                <a:moveTo>
                  <a:pt x="0" y="0"/>
                </a:moveTo>
                <a:lnTo>
                  <a:pt x="2985203" y="0"/>
                </a:lnTo>
                <a:lnTo>
                  <a:pt x="2985203" y="4480604"/>
                </a:lnTo>
                <a:lnTo>
                  <a:pt x="0" y="4480604"/>
                </a:lnTo>
                <a:lnTo>
                  <a:pt x="0" y="0"/>
                </a:lnTo>
                <a:close/>
              </a:path>
            </a:pathLst>
          </a:custGeom>
          <a:blipFill>
            <a:blip r:embed="rId6"/>
            <a:stretch>
              <a:fillRect l="0" t="0" r="0" b="0"/>
            </a:stretch>
          </a:blipFill>
        </p:spPr>
      </p:sp>
      <p:grpSp>
        <p:nvGrpSpPr>
          <p:cNvPr name="Group 10" id="10"/>
          <p:cNvGrpSpPr/>
          <p:nvPr/>
        </p:nvGrpSpPr>
        <p:grpSpPr>
          <a:xfrm rot="0">
            <a:off x="1028700" y="1251978"/>
            <a:ext cx="4630868" cy="641532"/>
            <a:chOff x="0" y="0"/>
            <a:chExt cx="6174491" cy="855376"/>
          </a:xfrm>
        </p:grpSpPr>
        <p:sp>
          <p:nvSpPr>
            <p:cNvPr name="Freeform 11" id="11"/>
            <p:cNvSpPr/>
            <p:nvPr/>
          </p:nvSpPr>
          <p:spPr>
            <a:xfrm flipH="false" flipV="false" rot="0">
              <a:off x="0" y="0"/>
              <a:ext cx="1085670" cy="855376"/>
            </a:xfrm>
            <a:custGeom>
              <a:avLst/>
              <a:gdLst/>
              <a:ahLst/>
              <a:cxnLst/>
              <a:rect r="r" b="b" t="t" l="l"/>
              <a:pathLst>
                <a:path h="855376" w="1085670">
                  <a:moveTo>
                    <a:pt x="0" y="0"/>
                  </a:moveTo>
                  <a:lnTo>
                    <a:pt x="1085670" y="0"/>
                  </a:lnTo>
                  <a:lnTo>
                    <a:pt x="1085670" y="855376"/>
                  </a:lnTo>
                  <a:lnTo>
                    <a:pt x="0" y="855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85670" y="129153"/>
              <a:ext cx="5088821" cy="578019"/>
            </a:xfrm>
            <a:prstGeom prst="rect">
              <a:avLst/>
            </a:prstGeom>
          </p:spPr>
          <p:txBody>
            <a:bodyPr anchor="t" rtlCol="false" tIns="0" lIns="0" bIns="0" rIns="0">
              <a:spAutoFit/>
            </a:bodyPr>
            <a:lstStyle/>
            <a:p>
              <a:pPr algn="ctr">
                <a:lnSpc>
                  <a:spcPts val="3583"/>
                </a:lnSpc>
                <a:spcBef>
                  <a:spcPct val="0"/>
                </a:spcBef>
              </a:pPr>
              <a:r>
                <a:rPr lang="en-US" sz="2799" spc="-69">
                  <a:solidFill>
                    <a:srgbClr val="000000"/>
                  </a:solidFill>
                  <a:latin typeface="HK Grotesk Bold"/>
                </a:rPr>
                <a:t>INTRA-TAMC</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88304" y="-1513365"/>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grpSp>
        <p:nvGrpSpPr>
          <p:cNvPr name="Group 4" id="4"/>
          <p:cNvGrpSpPr/>
          <p:nvPr/>
        </p:nvGrpSpPr>
        <p:grpSpPr>
          <a:xfrm rot="-3270436">
            <a:off x="9315878" y="102642"/>
            <a:ext cx="12098771" cy="6654453"/>
            <a:chOff x="0" y="0"/>
            <a:chExt cx="4060919" cy="2233549"/>
          </a:xfrm>
        </p:grpSpPr>
        <p:sp>
          <p:nvSpPr>
            <p:cNvPr name="Freeform 5" id="5"/>
            <p:cNvSpPr/>
            <p:nvPr/>
          </p:nvSpPr>
          <p:spPr>
            <a:xfrm flipH="false" flipV="false" rot="0">
              <a:off x="19050" y="19050"/>
              <a:ext cx="4022947" cy="2195449"/>
            </a:xfrm>
            <a:custGeom>
              <a:avLst/>
              <a:gdLst/>
              <a:ahLst/>
              <a:cxnLst/>
              <a:rect r="r" b="b" t="t" l="l"/>
              <a:pathLst>
                <a:path h="2195449" w="4022947">
                  <a:moveTo>
                    <a:pt x="2925031" y="2195449"/>
                  </a:moveTo>
                  <a:lnTo>
                    <a:pt x="1097788" y="2195449"/>
                  </a:lnTo>
                  <a:cubicBezTo>
                    <a:pt x="491490" y="2195449"/>
                    <a:pt x="0" y="1703959"/>
                    <a:pt x="0" y="1097661"/>
                  </a:cubicBezTo>
                  <a:cubicBezTo>
                    <a:pt x="0" y="491490"/>
                    <a:pt x="491490" y="0"/>
                    <a:pt x="1097788" y="0"/>
                  </a:cubicBezTo>
                  <a:lnTo>
                    <a:pt x="2925158" y="0"/>
                  </a:lnTo>
                  <a:cubicBezTo>
                    <a:pt x="3531457" y="0"/>
                    <a:pt x="4022947" y="491490"/>
                    <a:pt x="4022947" y="1097788"/>
                  </a:cubicBezTo>
                  <a:cubicBezTo>
                    <a:pt x="4022820" y="1703959"/>
                    <a:pt x="3531329" y="2195449"/>
                    <a:pt x="2925031" y="2195449"/>
                  </a:cubicBezTo>
                  <a:close/>
                </a:path>
              </a:pathLst>
            </a:custGeom>
            <a:solidFill>
              <a:srgbClr val="F1EEEE"/>
            </a:solidFill>
          </p:spPr>
        </p:sp>
        <p:sp>
          <p:nvSpPr>
            <p:cNvPr name="Freeform 6" id="6"/>
            <p:cNvSpPr/>
            <p:nvPr/>
          </p:nvSpPr>
          <p:spPr>
            <a:xfrm flipH="false" flipV="false" rot="0">
              <a:off x="0" y="0"/>
              <a:ext cx="4060920" cy="2233549"/>
            </a:xfrm>
            <a:custGeom>
              <a:avLst/>
              <a:gdLst/>
              <a:ahLst/>
              <a:cxnLst/>
              <a:rect r="r" b="b" t="t" l="l"/>
              <a:pathLst>
                <a:path h="2233549" w="4060920">
                  <a:moveTo>
                    <a:pt x="2944081" y="2233549"/>
                  </a:moveTo>
                  <a:lnTo>
                    <a:pt x="1116838" y="2233549"/>
                  </a:lnTo>
                  <a:cubicBezTo>
                    <a:pt x="501015" y="2233549"/>
                    <a:pt x="0" y="1732534"/>
                    <a:pt x="0" y="1116838"/>
                  </a:cubicBezTo>
                  <a:cubicBezTo>
                    <a:pt x="0" y="501015"/>
                    <a:pt x="501015" y="0"/>
                    <a:pt x="1116838" y="0"/>
                  </a:cubicBezTo>
                  <a:lnTo>
                    <a:pt x="2944208" y="0"/>
                  </a:lnTo>
                  <a:cubicBezTo>
                    <a:pt x="3559904" y="0"/>
                    <a:pt x="4060920" y="501015"/>
                    <a:pt x="4060920" y="1116838"/>
                  </a:cubicBezTo>
                  <a:cubicBezTo>
                    <a:pt x="4060920" y="1732534"/>
                    <a:pt x="3559904" y="2233549"/>
                    <a:pt x="2944081" y="2233549"/>
                  </a:cubicBezTo>
                  <a:close/>
                  <a:moveTo>
                    <a:pt x="1116838" y="38100"/>
                  </a:moveTo>
                  <a:cubicBezTo>
                    <a:pt x="521970" y="38100"/>
                    <a:pt x="38100" y="521970"/>
                    <a:pt x="38100" y="1116838"/>
                  </a:cubicBezTo>
                  <a:cubicBezTo>
                    <a:pt x="38100" y="1711579"/>
                    <a:pt x="521970" y="2195576"/>
                    <a:pt x="1116838" y="2195576"/>
                  </a:cubicBezTo>
                  <a:lnTo>
                    <a:pt x="2944208" y="2195576"/>
                  </a:lnTo>
                  <a:cubicBezTo>
                    <a:pt x="3538950" y="2195576"/>
                    <a:pt x="4022947" y="1711706"/>
                    <a:pt x="4022947" y="1116838"/>
                  </a:cubicBezTo>
                  <a:cubicBezTo>
                    <a:pt x="4022820" y="521970"/>
                    <a:pt x="3538949" y="38100"/>
                    <a:pt x="2944081" y="38100"/>
                  </a:cubicBezTo>
                  <a:lnTo>
                    <a:pt x="1116838" y="38100"/>
                  </a:lnTo>
                  <a:close/>
                </a:path>
              </a:pathLst>
            </a:custGeom>
            <a:solidFill>
              <a:srgbClr val="F1EEEE"/>
            </a:solidFill>
          </p:spPr>
        </p:sp>
      </p:grpSp>
      <p:grpSp>
        <p:nvGrpSpPr>
          <p:cNvPr name="Group 7" id="7"/>
          <p:cNvGrpSpPr>
            <a:grpSpLocks noChangeAspect="true"/>
          </p:cNvGrpSpPr>
          <p:nvPr/>
        </p:nvGrpSpPr>
        <p:grpSpPr>
          <a:xfrm rot="0">
            <a:off x="11207104" y="2944648"/>
            <a:ext cx="5246391" cy="5246370"/>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t="0" r="-25046" b="0"/>
              </a:stretch>
            </a:blipFill>
          </p:spPr>
        </p:sp>
      </p:grpSp>
      <p:sp>
        <p:nvSpPr>
          <p:cNvPr name="Freeform 9" id="9"/>
          <p:cNvSpPr/>
          <p:nvPr/>
        </p:nvSpPr>
        <p:spPr>
          <a:xfrm flipH="false" flipV="false" rot="0">
            <a:off x="1028700" y="8920183"/>
            <a:ext cx="338117" cy="338117"/>
          </a:xfrm>
          <a:custGeom>
            <a:avLst/>
            <a:gdLst/>
            <a:ahLst/>
            <a:cxnLst/>
            <a:rect r="r" b="b" t="t" l="l"/>
            <a:pathLst>
              <a:path h="338117" w="338117">
                <a:moveTo>
                  <a:pt x="0" y="0"/>
                </a:moveTo>
                <a:lnTo>
                  <a:pt x="338117" y="0"/>
                </a:lnTo>
                <a:lnTo>
                  <a:pt x="338117" y="338117"/>
                </a:lnTo>
                <a:lnTo>
                  <a:pt x="0" y="33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33450" y="2547962"/>
            <a:ext cx="8295772" cy="4248150"/>
          </a:xfrm>
          <a:prstGeom prst="rect">
            <a:avLst/>
          </a:prstGeom>
        </p:spPr>
        <p:txBody>
          <a:bodyPr anchor="t" rtlCol="false" tIns="0" lIns="0" bIns="0" rIns="0">
            <a:spAutoFit/>
          </a:bodyPr>
          <a:lstStyle/>
          <a:p>
            <a:pPr>
              <a:lnSpc>
                <a:spcPts val="16500"/>
              </a:lnSpc>
            </a:pPr>
            <a:r>
              <a:rPr lang="en-US" sz="15000" spc="-675">
                <a:solidFill>
                  <a:srgbClr val="48B281"/>
                </a:solidFill>
                <a:latin typeface="Antonio Bold"/>
              </a:rPr>
              <a:t>CAHIER DE CHARGES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8B28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303308" y="-680073"/>
            <a:ext cx="12447308" cy="12447258"/>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25047" r="0" b="-25047"/>
              </a:stretch>
            </a:blipFill>
          </p:spPr>
        </p:sp>
      </p:grpSp>
      <p:grpSp>
        <p:nvGrpSpPr>
          <p:cNvPr name="Group 4" id="4"/>
          <p:cNvGrpSpPr/>
          <p:nvPr/>
        </p:nvGrpSpPr>
        <p:grpSpPr>
          <a:xfrm rot="0">
            <a:off x="747554" y="730685"/>
            <a:ext cx="5029894" cy="1769215"/>
            <a:chOff x="0" y="0"/>
            <a:chExt cx="6350000" cy="2233549"/>
          </a:xfrm>
        </p:grpSpPr>
        <p:sp>
          <p:nvSpPr>
            <p:cNvPr name="Freeform 5" id="5"/>
            <p:cNvSpPr/>
            <p:nvPr/>
          </p:nvSpPr>
          <p:spPr>
            <a:xfrm flipH="false" flipV="false" rot="0">
              <a:off x="19050" y="19050"/>
              <a:ext cx="6312027" cy="2195449"/>
            </a:xfrm>
            <a:custGeom>
              <a:avLst/>
              <a:gdLst/>
              <a:ahLst/>
              <a:cxnLst/>
              <a:rect r="r" b="b" t="t" l="l"/>
              <a:pathLst>
                <a:path h="2195449" w="6312027">
                  <a:moveTo>
                    <a:pt x="5214112" y="2195449"/>
                  </a:moveTo>
                  <a:lnTo>
                    <a:pt x="1097788" y="2195449"/>
                  </a:lnTo>
                  <a:cubicBezTo>
                    <a:pt x="491490" y="2195449"/>
                    <a:pt x="0" y="1703959"/>
                    <a:pt x="0" y="1097661"/>
                  </a:cubicBezTo>
                  <a:cubicBezTo>
                    <a:pt x="0" y="491490"/>
                    <a:pt x="491490" y="0"/>
                    <a:pt x="1097788" y="0"/>
                  </a:cubicBezTo>
                  <a:lnTo>
                    <a:pt x="5214239" y="0"/>
                  </a:lnTo>
                  <a:cubicBezTo>
                    <a:pt x="5820537" y="0"/>
                    <a:pt x="6312027" y="491490"/>
                    <a:pt x="6312027" y="1097788"/>
                  </a:cubicBezTo>
                  <a:cubicBezTo>
                    <a:pt x="6311900" y="1703959"/>
                    <a:pt x="5820410" y="2195449"/>
                    <a:pt x="5214112" y="2195449"/>
                  </a:cubicBezTo>
                  <a:close/>
                </a:path>
              </a:pathLst>
            </a:custGeom>
            <a:solidFill>
              <a:srgbClr val="68D6A3"/>
            </a:solidFill>
          </p:spPr>
        </p:sp>
        <p:sp>
          <p:nvSpPr>
            <p:cNvPr name="Freeform 6" id="6"/>
            <p:cNvSpPr/>
            <p:nvPr/>
          </p:nvSpPr>
          <p:spPr>
            <a:xfrm flipH="false" flipV="false" rot="0">
              <a:off x="0" y="0"/>
              <a:ext cx="6350000" cy="2233549"/>
            </a:xfrm>
            <a:custGeom>
              <a:avLst/>
              <a:gdLst/>
              <a:ahLst/>
              <a:cxnLst/>
              <a:rect r="r" b="b" t="t" l="l"/>
              <a:pathLst>
                <a:path h="2233549" w="6350000">
                  <a:moveTo>
                    <a:pt x="5233162" y="2233549"/>
                  </a:moveTo>
                  <a:lnTo>
                    <a:pt x="1116838" y="2233549"/>
                  </a:lnTo>
                  <a:cubicBezTo>
                    <a:pt x="501015" y="2233549"/>
                    <a:pt x="0" y="1732534"/>
                    <a:pt x="0" y="1116838"/>
                  </a:cubicBezTo>
                  <a:cubicBezTo>
                    <a:pt x="0" y="501015"/>
                    <a:pt x="501015" y="0"/>
                    <a:pt x="1116838" y="0"/>
                  </a:cubicBezTo>
                  <a:lnTo>
                    <a:pt x="5233289" y="0"/>
                  </a:lnTo>
                  <a:cubicBezTo>
                    <a:pt x="5848985" y="0"/>
                    <a:pt x="6350000" y="501015"/>
                    <a:pt x="6350000" y="1116838"/>
                  </a:cubicBezTo>
                  <a:cubicBezTo>
                    <a:pt x="6350000" y="1732534"/>
                    <a:pt x="5848985" y="2233549"/>
                    <a:pt x="5233162" y="2233549"/>
                  </a:cubicBezTo>
                  <a:close/>
                  <a:moveTo>
                    <a:pt x="1116838" y="38100"/>
                  </a:moveTo>
                  <a:cubicBezTo>
                    <a:pt x="521970" y="38100"/>
                    <a:pt x="38100" y="521970"/>
                    <a:pt x="38100" y="1116838"/>
                  </a:cubicBezTo>
                  <a:cubicBezTo>
                    <a:pt x="38100" y="1711579"/>
                    <a:pt x="521970" y="2195576"/>
                    <a:pt x="1116838" y="2195576"/>
                  </a:cubicBezTo>
                  <a:lnTo>
                    <a:pt x="5233289" y="2195576"/>
                  </a:lnTo>
                  <a:cubicBezTo>
                    <a:pt x="5828030" y="2195576"/>
                    <a:pt x="6312027" y="1711706"/>
                    <a:pt x="6312027" y="1116838"/>
                  </a:cubicBezTo>
                  <a:cubicBezTo>
                    <a:pt x="6311900" y="521970"/>
                    <a:pt x="5828030" y="38100"/>
                    <a:pt x="5233162" y="38100"/>
                  </a:cubicBezTo>
                  <a:lnTo>
                    <a:pt x="1116838" y="38100"/>
                  </a:lnTo>
                  <a:close/>
                </a:path>
              </a:pathLst>
            </a:custGeom>
            <a:solidFill>
              <a:srgbClr val="68D6A3"/>
            </a:solidFill>
          </p:spPr>
        </p:sp>
      </p:grpSp>
      <p:sp>
        <p:nvSpPr>
          <p:cNvPr name="TextBox 7" id="7"/>
          <p:cNvSpPr txBox="true"/>
          <p:nvPr/>
        </p:nvSpPr>
        <p:spPr>
          <a:xfrm rot="0">
            <a:off x="1246910" y="1197246"/>
            <a:ext cx="4031182" cy="819150"/>
          </a:xfrm>
          <a:prstGeom prst="rect">
            <a:avLst/>
          </a:prstGeom>
        </p:spPr>
        <p:txBody>
          <a:bodyPr anchor="t" rtlCol="false" tIns="0" lIns="0" bIns="0" rIns="0">
            <a:spAutoFit/>
          </a:bodyPr>
          <a:lstStyle/>
          <a:p>
            <a:pPr algn="ctr" marL="0" indent="0" lvl="0">
              <a:lnSpc>
                <a:spcPts val="6509"/>
              </a:lnSpc>
            </a:pPr>
            <a:r>
              <a:rPr lang="en-US" sz="5424" spc="-108">
                <a:solidFill>
                  <a:srgbClr val="FFFFFF"/>
                </a:solidFill>
                <a:latin typeface="Antonio Bold"/>
              </a:rPr>
              <a:t>Vue d'ensemble</a:t>
            </a:r>
          </a:p>
        </p:txBody>
      </p:sp>
      <p:grpSp>
        <p:nvGrpSpPr>
          <p:cNvPr name="Group 8" id="8"/>
          <p:cNvGrpSpPr/>
          <p:nvPr/>
        </p:nvGrpSpPr>
        <p:grpSpPr>
          <a:xfrm rot="0">
            <a:off x="9491666" y="2757233"/>
            <a:ext cx="8016320" cy="4772534"/>
            <a:chOff x="0" y="0"/>
            <a:chExt cx="10688427" cy="6363379"/>
          </a:xfrm>
        </p:grpSpPr>
        <p:sp>
          <p:nvSpPr>
            <p:cNvPr name="TextBox 9" id="9"/>
            <p:cNvSpPr txBox="true"/>
            <p:nvPr/>
          </p:nvSpPr>
          <p:spPr>
            <a:xfrm rot="0">
              <a:off x="0" y="-76200"/>
              <a:ext cx="10688427" cy="880535"/>
            </a:xfrm>
            <a:prstGeom prst="rect">
              <a:avLst/>
            </a:prstGeom>
          </p:spPr>
          <p:txBody>
            <a:bodyPr anchor="t" rtlCol="false" tIns="0" lIns="0" bIns="0" rIns="0">
              <a:spAutoFit/>
            </a:bodyPr>
            <a:lstStyle/>
            <a:p>
              <a:pPr marL="863591" indent="-431796" lvl="1">
                <a:lnSpc>
                  <a:spcPts val="5599"/>
                </a:lnSpc>
                <a:buFont typeface="Arial"/>
                <a:buChar char="•"/>
              </a:pPr>
              <a:r>
                <a:rPr lang="en-US" sz="3999">
                  <a:solidFill>
                    <a:srgbClr val="FFFFFF"/>
                  </a:solidFill>
                  <a:latin typeface="Open Sauce Bold"/>
                </a:rPr>
                <a:t>Analyse de l’existant</a:t>
              </a:r>
            </a:p>
          </p:txBody>
        </p:sp>
        <p:sp>
          <p:nvSpPr>
            <p:cNvPr name="TextBox 10" id="10"/>
            <p:cNvSpPr txBox="true"/>
            <p:nvPr/>
          </p:nvSpPr>
          <p:spPr>
            <a:xfrm rot="0">
              <a:off x="0" y="1078611"/>
              <a:ext cx="10688427" cy="880535"/>
            </a:xfrm>
            <a:prstGeom prst="rect">
              <a:avLst/>
            </a:prstGeom>
          </p:spPr>
          <p:txBody>
            <a:bodyPr anchor="t" rtlCol="false" tIns="0" lIns="0" bIns="0" rIns="0">
              <a:spAutoFit/>
            </a:bodyPr>
            <a:lstStyle/>
            <a:p>
              <a:pPr marL="863591" indent="-431796" lvl="1">
                <a:lnSpc>
                  <a:spcPts val="5599"/>
                </a:lnSpc>
                <a:buFont typeface="Arial"/>
                <a:buChar char="•"/>
              </a:pPr>
              <a:r>
                <a:rPr lang="en-US" sz="3999">
                  <a:solidFill>
                    <a:srgbClr val="FFFFFF"/>
                  </a:solidFill>
                  <a:latin typeface="Open Sauce Bold"/>
                </a:rPr>
                <a:t>Les utilisateurs du projet</a:t>
              </a:r>
            </a:p>
          </p:txBody>
        </p:sp>
        <p:sp>
          <p:nvSpPr>
            <p:cNvPr name="TextBox 11" id="11"/>
            <p:cNvSpPr txBox="true"/>
            <p:nvPr/>
          </p:nvSpPr>
          <p:spPr>
            <a:xfrm rot="0">
              <a:off x="0" y="2233422"/>
              <a:ext cx="10688427" cy="1820335"/>
            </a:xfrm>
            <a:prstGeom prst="rect">
              <a:avLst/>
            </a:prstGeom>
          </p:spPr>
          <p:txBody>
            <a:bodyPr anchor="t" rtlCol="false" tIns="0" lIns="0" bIns="0" rIns="0">
              <a:spAutoFit/>
            </a:bodyPr>
            <a:lstStyle/>
            <a:p>
              <a:pPr marL="863591" indent="-431796" lvl="1">
                <a:lnSpc>
                  <a:spcPts val="5599"/>
                </a:lnSpc>
                <a:buFont typeface="Arial"/>
                <a:buChar char="•"/>
              </a:pPr>
              <a:r>
                <a:rPr lang="en-US" sz="3999">
                  <a:solidFill>
                    <a:srgbClr val="FFFFFF"/>
                  </a:solidFill>
                  <a:latin typeface="Open Sauce Bold"/>
                </a:rPr>
                <a:t>Les fonctionnalités attendues</a:t>
              </a:r>
            </a:p>
          </p:txBody>
        </p:sp>
        <p:sp>
          <p:nvSpPr>
            <p:cNvPr name="TextBox 12" id="12"/>
            <p:cNvSpPr txBox="true"/>
            <p:nvPr/>
          </p:nvSpPr>
          <p:spPr>
            <a:xfrm rot="0">
              <a:off x="0" y="4328033"/>
              <a:ext cx="10688427" cy="880535"/>
            </a:xfrm>
            <a:prstGeom prst="rect">
              <a:avLst/>
            </a:prstGeom>
          </p:spPr>
          <p:txBody>
            <a:bodyPr anchor="t" rtlCol="false" tIns="0" lIns="0" bIns="0" rIns="0">
              <a:spAutoFit/>
            </a:bodyPr>
            <a:lstStyle/>
            <a:p>
              <a:pPr marL="863591" indent="-431796" lvl="1">
                <a:lnSpc>
                  <a:spcPts val="5599"/>
                </a:lnSpc>
                <a:buFont typeface="Arial"/>
                <a:buChar char="•"/>
              </a:pPr>
              <a:r>
                <a:rPr lang="en-US" sz="3999">
                  <a:solidFill>
                    <a:srgbClr val="FFFFFF"/>
                  </a:solidFill>
                  <a:latin typeface="Open Sauce Bold"/>
                </a:rPr>
                <a:t>Le maquettage</a:t>
              </a:r>
            </a:p>
          </p:txBody>
        </p:sp>
        <p:sp>
          <p:nvSpPr>
            <p:cNvPr name="TextBox 13" id="13"/>
            <p:cNvSpPr txBox="true"/>
            <p:nvPr/>
          </p:nvSpPr>
          <p:spPr>
            <a:xfrm rot="0">
              <a:off x="0" y="5482844"/>
              <a:ext cx="10688427" cy="880535"/>
            </a:xfrm>
            <a:prstGeom prst="rect">
              <a:avLst/>
            </a:prstGeom>
          </p:spPr>
          <p:txBody>
            <a:bodyPr anchor="t" rtlCol="false" tIns="0" lIns="0" bIns="0" rIns="0">
              <a:spAutoFit/>
            </a:bodyPr>
            <a:lstStyle/>
            <a:p>
              <a:pPr marL="863591" indent="-431796" lvl="1">
                <a:lnSpc>
                  <a:spcPts val="5599"/>
                </a:lnSpc>
                <a:buFont typeface="Arial"/>
                <a:buChar char="•"/>
              </a:pPr>
              <a:r>
                <a:rPr lang="en-US" sz="3999">
                  <a:solidFill>
                    <a:srgbClr val="FFFFFF"/>
                  </a:solidFill>
                  <a:latin typeface="Open Sauce Bold"/>
                </a:rPr>
                <a:t>Les technologies utilisées</a:t>
              </a:r>
            </a:p>
          </p:txBody>
        </p:sp>
      </p:gr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84221" y="-10581460"/>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rot="0">
            <a:off x="-2914" y="7704157"/>
            <a:ext cx="18288000" cy="1404938"/>
          </a:xfrm>
          <a:prstGeom prst="rect">
            <a:avLst/>
          </a:prstGeom>
          <a:solidFill>
            <a:srgbClr val="F1EEEE"/>
          </a:solidFill>
        </p:spPr>
      </p:sp>
      <p:sp>
        <p:nvSpPr>
          <p:cNvPr name="AutoShape 5" id="5"/>
          <p:cNvSpPr/>
          <p:nvPr/>
        </p:nvSpPr>
        <p:spPr>
          <a:xfrm flipV="true">
            <a:off x="6266740" y="2516220"/>
            <a:ext cx="4762" cy="6742080"/>
          </a:xfrm>
          <a:prstGeom prst="line">
            <a:avLst/>
          </a:prstGeom>
          <a:ln cap="flat" w="9525">
            <a:solidFill>
              <a:srgbClr val="000000"/>
            </a:solidFill>
            <a:prstDash val="solid"/>
            <a:headEnd type="none" len="sm" w="sm"/>
            <a:tailEnd type="none" len="sm" w="sm"/>
          </a:ln>
        </p:spPr>
      </p:sp>
      <p:sp>
        <p:nvSpPr>
          <p:cNvPr name="AutoShape 6" id="6"/>
          <p:cNvSpPr/>
          <p:nvPr/>
        </p:nvSpPr>
        <p:spPr>
          <a:xfrm flipV="true">
            <a:off x="12005907" y="2516220"/>
            <a:ext cx="4762" cy="6742080"/>
          </a:xfrm>
          <a:prstGeom prst="line">
            <a:avLst/>
          </a:prstGeom>
          <a:ln cap="flat" w="9525">
            <a:solidFill>
              <a:srgbClr val="000000"/>
            </a:solidFill>
            <a:prstDash val="solid"/>
            <a:headEnd type="none" len="sm" w="sm"/>
            <a:tailEnd type="none" len="sm" w="sm"/>
          </a:ln>
        </p:spPr>
      </p:sp>
      <p:sp>
        <p:nvSpPr>
          <p:cNvPr name="TextBox 7" id="7"/>
          <p:cNvSpPr txBox="true"/>
          <p:nvPr/>
        </p:nvSpPr>
        <p:spPr>
          <a:xfrm rot="0">
            <a:off x="5388285" y="509587"/>
            <a:ext cx="7511429" cy="1047750"/>
          </a:xfrm>
          <a:prstGeom prst="rect">
            <a:avLst/>
          </a:prstGeom>
        </p:spPr>
        <p:txBody>
          <a:bodyPr anchor="t" rtlCol="false" tIns="0" lIns="0" bIns="0" rIns="0">
            <a:spAutoFit/>
          </a:bodyPr>
          <a:lstStyle/>
          <a:p>
            <a:pPr algn="ctr" marL="0" indent="0" lvl="0">
              <a:lnSpc>
                <a:spcPts val="8399"/>
              </a:lnSpc>
            </a:pPr>
            <a:r>
              <a:rPr lang="en-US" sz="6999" spc="-139">
                <a:solidFill>
                  <a:srgbClr val="FFFFFF"/>
                </a:solidFill>
                <a:latin typeface="Antonio Bold"/>
              </a:rPr>
              <a:t>Analyse de l’existant</a:t>
            </a:r>
          </a:p>
        </p:txBody>
      </p:sp>
      <p:grpSp>
        <p:nvGrpSpPr>
          <p:cNvPr name="Group 8" id="8"/>
          <p:cNvGrpSpPr/>
          <p:nvPr/>
        </p:nvGrpSpPr>
        <p:grpSpPr>
          <a:xfrm rot="0">
            <a:off x="1025786" y="3148443"/>
            <a:ext cx="4752265" cy="4809701"/>
            <a:chOff x="0" y="0"/>
            <a:chExt cx="6336353" cy="6412935"/>
          </a:xfrm>
        </p:grpSpPr>
        <p:sp>
          <p:nvSpPr>
            <p:cNvPr name="TextBox 9" id="9"/>
            <p:cNvSpPr txBox="true"/>
            <p:nvPr/>
          </p:nvSpPr>
          <p:spPr>
            <a:xfrm rot="0">
              <a:off x="0" y="1489357"/>
              <a:ext cx="6336353" cy="4923578"/>
            </a:xfrm>
            <a:prstGeom prst="rect">
              <a:avLst/>
            </a:prstGeom>
          </p:spPr>
          <p:txBody>
            <a:bodyPr anchor="t" rtlCol="false" tIns="0" lIns="0" bIns="0" rIns="0">
              <a:spAutoFit/>
            </a:bodyPr>
            <a:lstStyle/>
            <a:p>
              <a:pPr marL="496572" indent="-248286" lvl="1">
                <a:lnSpc>
                  <a:spcPts val="2990"/>
                </a:lnSpc>
                <a:buFont typeface="Arial"/>
                <a:buChar char="•"/>
              </a:pPr>
              <a:r>
                <a:rPr lang="en-US" sz="2300">
                  <a:solidFill>
                    <a:srgbClr val="000000"/>
                  </a:solidFill>
                  <a:latin typeface="Open Sauce"/>
                </a:rPr>
                <a:t>Retours des étudiants : Accessibilité limitée, processus de soumission complexe.</a:t>
              </a:r>
            </a:p>
            <a:p>
              <a:pPr marL="496572" indent="-248286" lvl="1">
                <a:lnSpc>
                  <a:spcPts val="2990"/>
                </a:lnSpc>
                <a:buFont typeface="Arial"/>
                <a:buChar char="•"/>
              </a:pPr>
              <a:r>
                <a:rPr lang="en-US" sz="2300">
                  <a:solidFill>
                    <a:srgbClr val="000000"/>
                  </a:solidFill>
                  <a:latin typeface="Open Sauce"/>
                </a:rPr>
                <a:t>Retours de l'équipe pédagogique : Temps de gestion excessif, manque de visibilité.</a:t>
              </a:r>
            </a:p>
            <a:p>
              <a:pPr>
                <a:lnSpc>
                  <a:spcPts val="2990"/>
                </a:lnSpc>
              </a:pPr>
            </a:p>
            <a:p>
              <a:pPr algn="ctr">
                <a:lnSpc>
                  <a:spcPts val="2990"/>
                </a:lnSpc>
              </a:pPr>
            </a:p>
          </p:txBody>
        </p:sp>
        <p:sp>
          <p:nvSpPr>
            <p:cNvPr name="TextBox 10" id="10"/>
            <p:cNvSpPr txBox="true"/>
            <p:nvPr/>
          </p:nvSpPr>
          <p:spPr>
            <a:xfrm rot="0">
              <a:off x="0" y="-9525"/>
              <a:ext cx="6336353" cy="1108498"/>
            </a:xfrm>
            <a:prstGeom prst="rect">
              <a:avLst/>
            </a:prstGeom>
          </p:spPr>
          <p:txBody>
            <a:bodyPr anchor="t" rtlCol="false" tIns="0" lIns="0" bIns="0" rIns="0">
              <a:spAutoFit/>
            </a:bodyPr>
            <a:lstStyle/>
            <a:p>
              <a:pPr algn="ctr">
                <a:lnSpc>
                  <a:spcPts val="3380"/>
                </a:lnSpc>
              </a:pPr>
              <a:r>
                <a:rPr lang="en-US" sz="2600">
                  <a:solidFill>
                    <a:srgbClr val="000000"/>
                  </a:solidFill>
                  <a:latin typeface="Open Sauce Bold"/>
                </a:rPr>
                <a:t>FONCTIONNALITÉS ACTUELLES</a:t>
              </a:r>
            </a:p>
          </p:txBody>
        </p:sp>
      </p:grpSp>
      <p:grpSp>
        <p:nvGrpSpPr>
          <p:cNvPr name="Group 11" id="11"/>
          <p:cNvGrpSpPr/>
          <p:nvPr/>
        </p:nvGrpSpPr>
        <p:grpSpPr>
          <a:xfrm rot="0">
            <a:off x="6266740" y="3148443"/>
            <a:ext cx="5739168" cy="5495501"/>
            <a:chOff x="0" y="0"/>
            <a:chExt cx="7652224" cy="7327335"/>
          </a:xfrm>
        </p:grpSpPr>
        <p:sp>
          <p:nvSpPr>
            <p:cNvPr name="TextBox 12" id="12"/>
            <p:cNvSpPr txBox="true"/>
            <p:nvPr/>
          </p:nvSpPr>
          <p:spPr>
            <a:xfrm rot="0">
              <a:off x="0" y="917857"/>
              <a:ext cx="7652224" cy="6409478"/>
            </a:xfrm>
            <a:prstGeom prst="rect">
              <a:avLst/>
            </a:prstGeom>
          </p:spPr>
          <p:txBody>
            <a:bodyPr anchor="t" rtlCol="false" tIns="0" lIns="0" bIns="0" rIns="0">
              <a:spAutoFit/>
            </a:bodyPr>
            <a:lstStyle/>
            <a:p>
              <a:pPr marL="993144" indent="-331048" lvl="2">
                <a:lnSpc>
                  <a:spcPts val="2990"/>
                </a:lnSpc>
                <a:buFont typeface="Arial"/>
                <a:buChar char="⚬"/>
              </a:pPr>
              <a:r>
                <a:rPr lang="en-US" sz="2300">
                  <a:solidFill>
                    <a:srgbClr val="000000"/>
                  </a:solidFill>
                  <a:latin typeface="Open Sauce"/>
                </a:rPr>
                <a:t>"Authentification limitée aux comptes internes."</a:t>
              </a:r>
            </a:p>
            <a:p>
              <a:pPr marL="993144" indent="-331048" lvl="2">
                <a:lnSpc>
                  <a:spcPts val="2990"/>
                </a:lnSpc>
                <a:buFont typeface="Arial"/>
                <a:buChar char="⚬"/>
              </a:pPr>
              <a:r>
                <a:rPr lang="en-US" sz="2300">
                  <a:solidFill>
                    <a:srgbClr val="000000"/>
                  </a:solidFill>
                  <a:latin typeface="Open Sauce"/>
                </a:rPr>
                <a:t>"Processus manuels pour la gestion des promotions, des étudiants et des unités de formation."</a:t>
              </a:r>
            </a:p>
            <a:p>
              <a:pPr marL="993144" indent="-331048" lvl="2">
                <a:lnSpc>
                  <a:spcPts val="2990"/>
                </a:lnSpc>
                <a:buFont typeface="Arial"/>
                <a:buChar char="⚬"/>
              </a:pPr>
              <a:r>
                <a:rPr lang="en-US" sz="2300">
                  <a:solidFill>
                    <a:srgbClr val="000000"/>
                  </a:solidFill>
                  <a:latin typeface="Open Sauce"/>
                </a:rPr>
                <a:t>"Manque de statistiques et de données analytiques approfondies."</a:t>
              </a:r>
            </a:p>
            <a:p>
              <a:pPr marL="993144" indent="-331048" lvl="2">
                <a:lnSpc>
                  <a:spcPts val="2990"/>
                </a:lnSpc>
                <a:buFont typeface="Arial"/>
                <a:buChar char="⚬"/>
              </a:pPr>
              <a:r>
                <a:rPr lang="en-US" sz="2300">
                  <a:solidFill>
                    <a:srgbClr val="000000"/>
                  </a:solidFill>
                  <a:latin typeface="Open Sauce"/>
                </a:rPr>
                <a:t>"Absence de gestion des différents rôles au sein de l'équipe pédagogique."</a:t>
              </a:r>
            </a:p>
            <a:p>
              <a:pPr>
                <a:lnSpc>
                  <a:spcPts val="2990"/>
                </a:lnSpc>
              </a:pPr>
            </a:p>
          </p:txBody>
        </p:sp>
        <p:sp>
          <p:nvSpPr>
            <p:cNvPr name="TextBox 13" id="13"/>
            <p:cNvSpPr txBox="true"/>
            <p:nvPr/>
          </p:nvSpPr>
          <p:spPr>
            <a:xfrm rot="0">
              <a:off x="0" y="-9525"/>
              <a:ext cx="7652224" cy="536998"/>
            </a:xfrm>
            <a:prstGeom prst="rect">
              <a:avLst/>
            </a:prstGeom>
          </p:spPr>
          <p:txBody>
            <a:bodyPr anchor="t" rtlCol="false" tIns="0" lIns="0" bIns="0" rIns="0">
              <a:spAutoFit/>
            </a:bodyPr>
            <a:lstStyle/>
            <a:p>
              <a:pPr algn="ctr">
                <a:lnSpc>
                  <a:spcPts val="3380"/>
                </a:lnSpc>
              </a:pPr>
              <a:r>
                <a:rPr lang="en-US" sz="2600">
                  <a:solidFill>
                    <a:srgbClr val="000000"/>
                  </a:solidFill>
                  <a:latin typeface="Open Sauce Bold"/>
                </a:rPr>
                <a:t>LIMITATIONS ACTUELLES</a:t>
              </a:r>
            </a:p>
          </p:txBody>
        </p:sp>
      </p:grpSp>
      <p:grpSp>
        <p:nvGrpSpPr>
          <p:cNvPr name="Group 14" id="14"/>
          <p:cNvGrpSpPr/>
          <p:nvPr/>
        </p:nvGrpSpPr>
        <p:grpSpPr>
          <a:xfrm rot="0">
            <a:off x="12504121" y="3148443"/>
            <a:ext cx="4752265" cy="2152226"/>
            <a:chOff x="0" y="0"/>
            <a:chExt cx="6336353" cy="2869635"/>
          </a:xfrm>
        </p:grpSpPr>
        <p:sp>
          <p:nvSpPr>
            <p:cNvPr name="TextBox 15" id="15"/>
            <p:cNvSpPr txBox="true"/>
            <p:nvPr/>
          </p:nvSpPr>
          <p:spPr>
            <a:xfrm rot="0">
              <a:off x="0" y="917857"/>
              <a:ext cx="6336353" cy="1951778"/>
            </a:xfrm>
            <a:prstGeom prst="rect">
              <a:avLst/>
            </a:prstGeom>
          </p:spPr>
          <p:txBody>
            <a:bodyPr anchor="t" rtlCol="false" tIns="0" lIns="0" bIns="0" rIns="0">
              <a:spAutoFit/>
            </a:bodyPr>
            <a:lstStyle/>
            <a:p>
              <a:pPr algn="ctr">
                <a:lnSpc>
                  <a:spcPts val="2990"/>
                </a:lnSpc>
              </a:pPr>
              <a:r>
                <a:rPr lang="en-US" sz="2300">
                  <a:solidFill>
                    <a:srgbClr val="000000"/>
                  </a:solidFill>
                  <a:latin typeface="Open Sauce"/>
                </a:rPr>
                <a:t>Offrir une expérience utilisateur de haute qualité et répondre de manière efficace et efficiente aux besoins de notre institution.</a:t>
              </a:r>
            </a:p>
          </p:txBody>
        </p:sp>
        <p:sp>
          <p:nvSpPr>
            <p:cNvPr name="TextBox 16" id="16"/>
            <p:cNvSpPr txBox="true"/>
            <p:nvPr/>
          </p:nvSpPr>
          <p:spPr>
            <a:xfrm rot="0">
              <a:off x="0" y="-9525"/>
              <a:ext cx="6336353" cy="536998"/>
            </a:xfrm>
            <a:prstGeom prst="rect">
              <a:avLst/>
            </a:prstGeom>
          </p:spPr>
          <p:txBody>
            <a:bodyPr anchor="t" rtlCol="false" tIns="0" lIns="0" bIns="0" rIns="0">
              <a:spAutoFit/>
            </a:bodyPr>
            <a:lstStyle/>
            <a:p>
              <a:pPr algn="ctr">
                <a:lnSpc>
                  <a:spcPts val="3380"/>
                </a:lnSpc>
              </a:pPr>
              <a:r>
                <a:rPr lang="en-US" sz="2600">
                  <a:solidFill>
                    <a:srgbClr val="000000"/>
                  </a:solidFill>
                  <a:latin typeface="Open Sauce Bold"/>
                </a:rPr>
                <a:t>BESOINS</a:t>
              </a:r>
            </a:p>
          </p:txBody>
        </p:sp>
      </p:gr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14350" y="2343013"/>
          <a:ext cx="17259300" cy="6631283"/>
        </p:xfrm>
        <a:graphic>
          <a:graphicData uri="http://schemas.openxmlformats.org/drawingml/2006/table">
            <a:tbl>
              <a:tblPr/>
              <a:tblGrid>
                <a:gridCol w="8143572"/>
                <a:gridCol w="9115728"/>
              </a:tblGrid>
              <a:tr h="1896633">
                <a:tc>
                  <a:txBody>
                    <a:bodyPr anchor="t" rtlCol="false"/>
                    <a:lstStyle/>
                    <a:p>
                      <a:pPr algn="ctr">
                        <a:lnSpc>
                          <a:spcPts val="5880"/>
                        </a:lnSpc>
                        <a:defRPr/>
                      </a:pPr>
                      <a:r>
                        <a:rPr lang="en-US" sz="4200">
                          <a:solidFill>
                            <a:srgbClr val="FFFFFF"/>
                          </a:solidFill>
                          <a:latin typeface="Open Sauce Bold"/>
                        </a:rPr>
                        <a:t>Etudiants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8B281"/>
                    </a:solidFill>
                  </a:tcPr>
                </a:tc>
                <a:tc>
                  <a:txBody>
                    <a:bodyPr anchor="t" rtlCol="false"/>
                    <a:lstStyle/>
                    <a:p>
                      <a:pPr algn="ctr">
                        <a:lnSpc>
                          <a:spcPts val="5599"/>
                        </a:lnSpc>
                        <a:defRPr/>
                      </a:pPr>
                      <a:r>
                        <a:rPr lang="en-US" sz="3999">
                          <a:solidFill>
                            <a:srgbClr val="FFFFFF"/>
                          </a:solidFill>
                          <a:latin typeface="Open Sauce Bold"/>
                        </a:rPr>
                        <a:t>Responsables &amp; Accompagnateurs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8B281"/>
                    </a:solidFill>
                  </a:tcPr>
                </a:tc>
              </a:tr>
              <a:tr h="4734649">
                <a:tc>
                  <a:txBody>
                    <a:bodyPr anchor="t" rtlCol="false"/>
                    <a:lstStyle/>
                    <a:p>
                      <a:pPr algn="l" marL="518158" indent="-259079" lvl="1">
                        <a:lnSpc>
                          <a:spcPts val="3359"/>
                        </a:lnSpc>
                        <a:buFont typeface="Arial"/>
                        <a:buChar char="•"/>
                        <a:defRPr/>
                      </a:pPr>
                      <a:r>
                        <a:rPr lang="en-US" sz="2399">
                          <a:solidFill>
                            <a:srgbClr val="000000"/>
                          </a:solidFill>
                          <a:latin typeface="Open Sauce Bold"/>
                        </a:rPr>
                        <a:t>Se connecter uniquement avec leur compte Google.</a:t>
                      </a:r>
                      <a:endParaRPr lang="en-US" sz="1100"/>
                    </a:p>
                    <a:p>
                      <a:pPr marL="518158" indent="-259079" lvl="1">
                        <a:lnSpc>
                          <a:spcPts val="3359"/>
                        </a:lnSpc>
                        <a:buFont typeface="Arial"/>
                        <a:buChar char="•"/>
                      </a:pPr>
                      <a:r>
                        <a:rPr lang="en-US" sz="2399">
                          <a:solidFill>
                            <a:srgbClr val="000000"/>
                          </a:solidFill>
                          <a:latin typeface="Open Sauce Bold"/>
                        </a:rPr>
                        <a:t>S'inscrire au projet.</a:t>
                      </a:r>
                    </a:p>
                    <a:p>
                      <a:pPr marL="518158" indent="-259079" lvl="1">
                        <a:lnSpc>
                          <a:spcPts val="3359"/>
                        </a:lnSpc>
                        <a:buFont typeface="Arial"/>
                        <a:buChar char="•"/>
                      </a:pPr>
                      <a:r>
                        <a:rPr lang="en-US" sz="2399">
                          <a:solidFill>
                            <a:srgbClr val="000000"/>
                          </a:solidFill>
                          <a:latin typeface="Open Sauce Bold"/>
                        </a:rPr>
                        <a:t>Rendre un projet.</a:t>
                      </a:r>
                    </a:p>
                    <a:p>
                      <a:pPr marL="518158" indent="-259079" lvl="1">
                        <a:lnSpc>
                          <a:spcPts val="3359"/>
                        </a:lnSpc>
                        <a:buFont typeface="Arial"/>
                        <a:buChar char="•"/>
                      </a:pPr>
                      <a:r>
                        <a:rPr lang="en-US" sz="2399">
                          <a:solidFill>
                            <a:srgbClr val="000000"/>
                          </a:solidFill>
                          <a:latin typeface="Open Sauce Bold"/>
                        </a:rPr>
                        <a:t>Consulter les projets disponibles.</a:t>
                      </a:r>
                    </a:p>
                    <a:p>
                      <a:pPr marL="518158" indent="-259079" lvl="1">
                        <a:lnSpc>
                          <a:spcPts val="3359"/>
                        </a:lnSpc>
                        <a:buFont typeface="Arial"/>
                        <a:buChar char="•"/>
                      </a:pPr>
                      <a:r>
                        <a:rPr lang="en-US" sz="2399">
                          <a:solidFill>
                            <a:srgbClr val="000000"/>
                          </a:solidFill>
                          <a:latin typeface="Open Sauce Bold"/>
                        </a:rPr>
                        <a:t>Renseigner leurs informations personnelles."</a:t>
                      </a:r>
                    </a:p>
                    <a:p>
                      <a:pPr marL="518158" indent="-259079" lvl="1">
                        <a:lnSpc>
                          <a:spcPts val="3359"/>
                        </a:lnSpc>
                        <a:buFont typeface="Arial"/>
                        <a:buChar char="•"/>
                      </a:pPr>
                      <a:r>
                        <a:rPr lang="en-US" sz="2399">
                          <a:solidFill>
                            <a:srgbClr val="000000"/>
                          </a:solidFill>
                          <a:latin typeface="Open Sauce Bold"/>
                        </a:rPr>
                        <a:t>Consulter leurs compétences.</a:t>
                      </a:r>
                    </a:p>
                    <a:p>
                      <a:pPr>
                        <a:lnSpc>
                          <a:spcPts val="2800"/>
                        </a:lnSpc>
                      </a:pP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1EEEE"/>
                    </a:solidFill>
                  </a:tcPr>
                </a:tc>
                <a:tc>
                  <a:txBody>
                    <a:bodyPr anchor="t" rtlCol="false"/>
                    <a:lstStyle/>
                    <a:p>
                      <a:pPr algn="l" marL="474979" indent="-237490" lvl="1">
                        <a:lnSpc>
                          <a:spcPts val="3079"/>
                        </a:lnSpc>
                        <a:buFont typeface="Arial"/>
                        <a:buChar char="•"/>
                        <a:defRPr/>
                      </a:pPr>
                      <a:r>
                        <a:rPr lang="en-US" sz="2199">
                          <a:solidFill>
                            <a:srgbClr val="000000"/>
                          </a:solidFill>
                          <a:latin typeface="Open Sauce Bold"/>
                        </a:rPr>
                        <a:t>Ajouter, Modifier, Récupérer et Supprimer une promotion.</a:t>
                      </a:r>
                      <a:endParaRPr lang="en-US" sz="1100"/>
                    </a:p>
                    <a:p>
                      <a:pPr marL="474979" indent="-237490" lvl="1">
                        <a:lnSpc>
                          <a:spcPts val="3079"/>
                        </a:lnSpc>
                        <a:buFont typeface="Arial"/>
                        <a:buChar char="•"/>
                      </a:pPr>
                      <a:r>
                        <a:rPr lang="en-US" sz="2199">
                          <a:solidFill>
                            <a:srgbClr val="000000"/>
                          </a:solidFill>
                          <a:latin typeface="Open Sauce Bold"/>
                        </a:rPr>
                        <a:t>Ajouter, Modifier, Récupérer et Supprimer un étudiant.</a:t>
                      </a:r>
                    </a:p>
                    <a:p>
                      <a:pPr marL="474979" indent="-237490" lvl="1">
                        <a:lnSpc>
                          <a:spcPts val="3079"/>
                        </a:lnSpc>
                        <a:buFont typeface="Arial"/>
                        <a:buChar char="•"/>
                      </a:pPr>
                      <a:r>
                        <a:rPr lang="en-US" sz="2199">
                          <a:solidFill>
                            <a:srgbClr val="000000"/>
                          </a:solidFill>
                          <a:latin typeface="Open Sauce Bold"/>
                        </a:rPr>
                        <a:t>Ajouter, Modifier, Récupérer et Supprimer une unité de formation.</a:t>
                      </a:r>
                    </a:p>
                    <a:p>
                      <a:pPr marL="474979" indent="-237490" lvl="1">
                        <a:lnSpc>
                          <a:spcPts val="3079"/>
                        </a:lnSpc>
                        <a:buFont typeface="Arial"/>
                        <a:buChar char="•"/>
                      </a:pPr>
                      <a:r>
                        <a:rPr lang="en-US" sz="2199">
                          <a:solidFill>
                            <a:srgbClr val="000000"/>
                          </a:solidFill>
                          <a:latin typeface="Open Sauce Bold"/>
                        </a:rPr>
                        <a:t>Ajouter, Modifier, Récupérer et Supprimer un projet.</a:t>
                      </a:r>
                    </a:p>
                    <a:p>
                      <a:pPr marL="474979" indent="-237490" lvl="1">
                        <a:lnSpc>
                          <a:spcPts val="3079"/>
                        </a:lnSpc>
                        <a:buFont typeface="Arial"/>
                        <a:buChar char="•"/>
                      </a:pPr>
                      <a:r>
                        <a:rPr lang="en-US" sz="2199">
                          <a:solidFill>
                            <a:srgbClr val="000000"/>
                          </a:solidFill>
                          <a:latin typeface="Open Sauce Bold"/>
                        </a:rPr>
                        <a:t>Créer et valider des groupes pour les projets.</a:t>
                      </a:r>
                    </a:p>
                    <a:p>
                      <a:pPr marL="474979" indent="-237490" lvl="1">
                        <a:lnSpc>
                          <a:spcPts val="3079"/>
                        </a:lnSpc>
                        <a:buFont typeface="Arial"/>
                        <a:buChar char="•"/>
                      </a:pPr>
                      <a:r>
                        <a:rPr lang="en-US" sz="2199">
                          <a:solidFill>
                            <a:srgbClr val="000000"/>
                          </a:solidFill>
                          <a:latin typeface="Open Sauce Bold"/>
                        </a:rPr>
                        <a:t>Suivre les projets en cours et les projets rendus.</a:t>
                      </a:r>
                    </a:p>
                    <a:p>
                      <a:pPr marL="474979" indent="-237490" lvl="1">
                        <a:lnSpc>
                          <a:spcPts val="3079"/>
                        </a:lnSpc>
                        <a:buFont typeface="Arial"/>
                        <a:buChar char="•"/>
                      </a:pPr>
                      <a:r>
                        <a:rPr lang="en-US" sz="2199">
                          <a:solidFill>
                            <a:srgbClr val="000000"/>
                          </a:solidFill>
                          <a:latin typeface="Open Sauce Bold"/>
                        </a:rPr>
                        <a:t>Suivre les temps de log des étudiants.</a:t>
                      </a:r>
                    </a:p>
                    <a:p>
                      <a:pPr>
                        <a:lnSpc>
                          <a:spcPts val="3079"/>
                        </a:lnSpc>
                      </a:pP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1EEEE"/>
                    </a:solidFill>
                  </a:tcPr>
                </a:tc>
              </a:tr>
            </a:tbl>
          </a:graphicData>
        </a:graphic>
      </p:graphicFrame>
      <p:sp>
        <p:nvSpPr>
          <p:cNvPr name="TextBox 3" id="3"/>
          <p:cNvSpPr txBox="true"/>
          <p:nvPr/>
        </p:nvSpPr>
        <p:spPr>
          <a:xfrm rot="0">
            <a:off x="14292454" y="8780304"/>
            <a:ext cx="2378991" cy="193992"/>
          </a:xfrm>
          <a:prstGeom prst="rect">
            <a:avLst/>
          </a:prstGeom>
        </p:spPr>
        <p:txBody>
          <a:bodyPr anchor="t" rtlCol="false" tIns="0" lIns="0" bIns="0" rIns="0">
            <a:spAutoFit/>
          </a:bodyPr>
          <a:lstStyle/>
          <a:p>
            <a:pPr algn="ctr">
              <a:lnSpc>
                <a:spcPts val="1592"/>
              </a:lnSpc>
            </a:pPr>
            <a:r>
              <a:rPr lang="en-US" sz="1225">
                <a:solidFill>
                  <a:srgbClr val="FFFFFF"/>
                </a:solidFill>
                <a:latin typeface="Open Sauce"/>
              </a:rPr>
              <a:t>Retourner à la vue d'ensemble</a:t>
            </a:r>
          </a:p>
        </p:txBody>
      </p:sp>
      <p:sp>
        <p:nvSpPr>
          <p:cNvPr name="TextBox 4" id="4"/>
          <p:cNvSpPr txBox="true"/>
          <p:nvPr/>
        </p:nvSpPr>
        <p:spPr>
          <a:xfrm rot="0">
            <a:off x="1028700" y="509587"/>
            <a:ext cx="8944547" cy="1047750"/>
          </a:xfrm>
          <a:prstGeom prst="rect">
            <a:avLst/>
          </a:prstGeom>
        </p:spPr>
        <p:txBody>
          <a:bodyPr anchor="t" rtlCol="false" tIns="0" lIns="0" bIns="0" rIns="0">
            <a:spAutoFit/>
          </a:bodyPr>
          <a:lstStyle/>
          <a:p>
            <a:pPr algn="ctr" marL="0" indent="0" lvl="0">
              <a:lnSpc>
                <a:spcPts val="8399"/>
              </a:lnSpc>
            </a:pPr>
            <a:r>
              <a:rPr lang="en-US" sz="6999" spc="-139">
                <a:solidFill>
                  <a:srgbClr val="000000"/>
                </a:solidFill>
                <a:latin typeface="Antonio Bold"/>
              </a:rPr>
              <a:t>Les utilisateur du projets</a:t>
            </a:r>
          </a:p>
        </p:txBody>
      </p:sp>
      <p:grpSp>
        <p:nvGrpSpPr>
          <p:cNvPr name="Group 5" id="5"/>
          <p:cNvGrpSpPr/>
          <p:nvPr/>
        </p:nvGrpSpPr>
        <p:grpSpPr>
          <a:xfrm rot="0">
            <a:off x="-11002792" y="-9894348"/>
            <a:ext cx="13313729" cy="1331372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923712" y="-1513365"/>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TextBox 4" id="4"/>
          <p:cNvSpPr txBox="true"/>
          <p:nvPr/>
        </p:nvSpPr>
        <p:spPr>
          <a:xfrm rot="0">
            <a:off x="543713" y="3153260"/>
            <a:ext cx="5166541" cy="3162300"/>
          </a:xfrm>
          <a:prstGeom prst="rect">
            <a:avLst/>
          </a:prstGeom>
        </p:spPr>
        <p:txBody>
          <a:bodyPr anchor="t" rtlCol="false" tIns="0" lIns="0" bIns="0" rIns="0">
            <a:spAutoFit/>
          </a:bodyPr>
          <a:lstStyle/>
          <a:p>
            <a:pPr>
              <a:lnSpc>
                <a:spcPts val="8399"/>
              </a:lnSpc>
            </a:pPr>
            <a:r>
              <a:rPr lang="en-US" sz="6999" spc="-139">
                <a:solidFill>
                  <a:srgbClr val="FFFFFF"/>
                </a:solidFill>
                <a:latin typeface="Antonio Bold"/>
              </a:rPr>
              <a:t>Les fonctionnalités</a:t>
            </a:r>
          </a:p>
          <a:p>
            <a:pPr marL="0" indent="0" lvl="0">
              <a:lnSpc>
                <a:spcPts val="8399"/>
              </a:lnSpc>
            </a:pPr>
            <a:r>
              <a:rPr lang="en-US" sz="6999" spc="-139">
                <a:solidFill>
                  <a:srgbClr val="FFFFFF"/>
                </a:solidFill>
                <a:latin typeface="Antonio Bold"/>
              </a:rPr>
              <a:t>attendues</a:t>
            </a:r>
          </a:p>
        </p:txBody>
      </p:sp>
      <p:sp>
        <p:nvSpPr>
          <p:cNvPr name="TextBox 5" id="5"/>
          <p:cNvSpPr txBox="true"/>
          <p:nvPr/>
        </p:nvSpPr>
        <p:spPr>
          <a:xfrm rot="0">
            <a:off x="7012041" y="2099181"/>
            <a:ext cx="8969329" cy="6060063"/>
          </a:xfrm>
          <a:prstGeom prst="rect">
            <a:avLst/>
          </a:prstGeom>
        </p:spPr>
        <p:txBody>
          <a:bodyPr anchor="t" rtlCol="false" tIns="0" lIns="0" bIns="0" rIns="0">
            <a:spAutoFit/>
          </a:bodyPr>
          <a:lstStyle/>
          <a:p>
            <a:pPr marL="610937" indent="-305468" lvl="1">
              <a:lnSpc>
                <a:spcPts val="3678"/>
              </a:lnSpc>
              <a:buFont typeface="Arial"/>
              <a:buChar char="•"/>
            </a:pPr>
            <a:r>
              <a:rPr lang="en-US" sz="2829">
                <a:solidFill>
                  <a:srgbClr val="000000"/>
                </a:solidFill>
                <a:latin typeface="Open Sauce Bold"/>
              </a:rPr>
              <a:t>Authentification via Compte Google :</a:t>
            </a:r>
          </a:p>
          <a:p>
            <a:pPr>
              <a:lnSpc>
                <a:spcPts val="3678"/>
              </a:lnSpc>
            </a:pPr>
          </a:p>
          <a:p>
            <a:pPr marL="610937" indent="-305468" lvl="1">
              <a:lnSpc>
                <a:spcPts val="3678"/>
              </a:lnSpc>
              <a:buFont typeface="Arial"/>
              <a:buChar char="•"/>
            </a:pPr>
            <a:r>
              <a:rPr lang="en-US" sz="2829">
                <a:solidFill>
                  <a:srgbClr val="000000"/>
                </a:solidFill>
                <a:latin typeface="Open Sauce Bold"/>
              </a:rPr>
              <a:t>Inscription au Projet :</a:t>
            </a:r>
          </a:p>
          <a:p>
            <a:pPr>
              <a:lnSpc>
                <a:spcPts val="3678"/>
              </a:lnSpc>
            </a:pPr>
          </a:p>
          <a:p>
            <a:pPr marL="610937" indent="-305468" lvl="1">
              <a:lnSpc>
                <a:spcPts val="3678"/>
              </a:lnSpc>
              <a:buFont typeface="Arial"/>
              <a:buChar char="•"/>
            </a:pPr>
            <a:r>
              <a:rPr lang="en-US" sz="2829">
                <a:solidFill>
                  <a:srgbClr val="000000"/>
                </a:solidFill>
                <a:latin typeface="Open Sauce Bold"/>
              </a:rPr>
              <a:t>Soumission de Projets :</a:t>
            </a:r>
          </a:p>
          <a:p>
            <a:pPr>
              <a:lnSpc>
                <a:spcPts val="3678"/>
              </a:lnSpc>
            </a:pPr>
          </a:p>
          <a:p>
            <a:pPr marL="610937" indent="-305468" lvl="1">
              <a:lnSpc>
                <a:spcPts val="3678"/>
              </a:lnSpc>
              <a:buFont typeface="Arial"/>
              <a:buChar char="•"/>
            </a:pPr>
            <a:r>
              <a:rPr lang="en-US" sz="2829">
                <a:solidFill>
                  <a:srgbClr val="000000"/>
                </a:solidFill>
                <a:latin typeface="Open Sauce Bold"/>
              </a:rPr>
              <a:t>Consultation des Projets Disponibles :</a:t>
            </a:r>
          </a:p>
          <a:p>
            <a:pPr>
              <a:lnSpc>
                <a:spcPts val="3678"/>
              </a:lnSpc>
            </a:pPr>
          </a:p>
          <a:p>
            <a:pPr marL="610937" indent="-305468" lvl="1">
              <a:lnSpc>
                <a:spcPts val="3678"/>
              </a:lnSpc>
              <a:buFont typeface="Arial"/>
              <a:buChar char="•"/>
            </a:pPr>
            <a:r>
              <a:rPr lang="en-US" sz="2829">
                <a:solidFill>
                  <a:srgbClr val="000000"/>
                </a:solidFill>
                <a:latin typeface="Open Sauce Bold"/>
              </a:rPr>
              <a:t>Renseignement des Informations Personnelles </a:t>
            </a:r>
          </a:p>
          <a:p>
            <a:pPr>
              <a:lnSpc>
                <a:spcPts val="3678"/>
              </a:lnSpc>
            </a:pPr>
          </a:p>
          <a:p>
            <a:pPr marL="610937" indent="-305468" lvl="1">
              <a:lnSpc>
                <a:spcPts val="3678"/>
              </a:lnSpc>
              <a:buFont typeface="Arial"/>
              <a:buChar char="•"/>
            </a:pPr>
            <a:r>
              <a:rPr lang="en-US" sz="2829">
                <a:solidFill>
                  <a:srgbClr val="000000"/>
                </a:solidFill>
                <a:latin typeface="Open Sauce Bold"/>
              </a:rPr>
              <a:t>Consultation de leurs Compétences :</a:t>
            </a:r>
          </a:p>
          <a:p>
            <a:pPr>
              <a:lnSpc>
                <a:spcPts val="3678"/>
              </a:lnSpc>
            </a:pPr>
          </a:p>
        </p:txBody>
      </p:sp>
      <p:sp>
        <p:nvSpPr>
          <p:cNvPr name="TextBox 6" id="6"/>
          <p:cNvSpPr txBox="true"/>
          <p:nvPr/>
        </p:nvSpPr>
        <p:spPr>
          <a:xfrm rot="0">
            <a:off x="6270378" y="509587"/>
            <a:ext cx="8944547" cy="1047750"/>
          </a:xfrm>
          <a:prstGeom prst="rect">
            <a:avLst/>
          </a:prstGeom>
        </p:spPr>
        <p:txBody>
          <a:bodyPr anchor="t" rtlCol="false" tIns="0" lIns="0" bIns="0" rIns="0">
            <a:spAutoFit/>
          </a:bodyPr>
          <a:lstStyle/>
          <a:p>
            <a:pPr algn="ctr" marL="0" indent="0" lvl="0">
              <a:lnSpc>
                <a:spcPts val="8399"/>
              </a:lnSpc>
            </a:pPr>
            <a:r>
              <a:rPr lang="en-US" sz="6999" spc="-139">
                <a:solidFill>
                  <a:srgbClr val="000000"/>
                </a:solidFill>
                <a:latin typeface="Antonio Bold"/>
              </a:rPr>
              <a:t>Les étudiants</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923712" y="-1513365"/>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TextBox 4" id="4"/>
          <p:cNvSpPr txBox="true"/>
          <p:nvPr/>
        </p:nvSpPr>
        <p:spPr>
          <a:xfrm rot="0">
            <a:off x="543713" y="3153260"/>
            <a:ext cx="5166541" cy="3162300"/>
          </a:xfrm>
          <a:prstGeom prst="rect">
            <a:avLst/>
          </a:prstGeom>
        </p:spPr>
        <p:txBody>
          <a:bodyPr anchor="t" rtlCol="false" tIns="0" lIns="0" bIns="0" rIns="0">
            <a:spAutoFit/>
          </a:bodyPr>
          <a:lstStyle/>
          <a:p>
            <a:pPr>
              <a:lnSpc>
                <a:spcPts val="8399"/>
              </a:lnSpc>
            </a:pPr>
            <a:r>
              <a:rPr lang="en-US" sz="6999" spc="-139">
                <a:solidFill>
                  <a:srgbClr val="FFFFFF"/>
                </a:solidFill>
                <a:latin typeface="Antonio Bold"/>
              </a:rPr>
              <a:t>Les fonctionnalités</a:t>
            </a:r>
          </a:p>
          <a:p>
            <a:pPr marL="0" indent="0" lvl="0">
              <a:lnSpc>
                <a:spcPts val="8399"/>
              </a:lnSpc>
            </a:pPr>
            <a:r>
              <a:rPr lang="en-US" sz="6999" spc="-139">
                <a:solidFill>
                  <a:srgbClr val="FFFFFF"/>
                </a:solidFill>
                <a:latin typeface="Antonio Bold"/>
              </a:rPr>
              <a:t>attendues</a:t>
            </a:r>
          </a:p>
        </p:txBody>
      </p:sp>
      <p:sp>
        <p:nvSpPr>
          <p:cNvPr name="TextBox 5" id="5"/>
          <p:cNvSpPr txBox="true"/>
          <p:nvPr/>
        </p:nvSpPr>
        <p:spPr>
          <a:xfrm rot="0">
            <a:off x="6390017" y="1426587"/>
            <a:ext cx="11855197" cy="8860413"/>
          </a:xfrm>
          <a:prstGeom prst="rect">
            <a:avLst/>
          </a:prstGeom>
        </p:spPr>
        <p:txBody>
          <a:bodyPr anchor="t" rtlCol="false" tIns="0" lIns="0" bIns="0" rIns="0">
            <a:spAutoFit/>
          </a:bodyPr>
          <a:lstStyle/>
          <a:p>
            <a:pPr marL="610937" indent="-305468" lvl="1">
              <a:lnSpc>
                <a:spcPts val="3678"/>
              </a:lnSpc>
              <a:buFont typeface="Arial"/>
              <a:buChar char="•"/>
            </a:pPr>
            <a:r>
              <a:rPr lang="en-US" sz="2829">
                <a:solidFill>
                  <a:srgbClr val="000000"/>
                </a:solidFill>
                <a:latin typeface="Open Sauce Bold"/>
              </a:rPr>
              <a:t>Gestion des Promotions :</a:t>
            </a:r>
          </a:p>
          <a:p>
            <a:pPr>
              <a:lnSpc>
                <a:spcPts val="3678"/>
              </a:lnSpc>
            </a:pPr>
          </a:p>
          <a:p>
            <a:pPr marL="610937" indent="-305468" lvl="1">
              <a:lnSpc>
                <a:spcPts val="3678"/>
              </a:lnSpc>
              <a:buFont typeface="Arial"/>
              <a:buChar char="•"/>
            </a:pPr>
            <a:r>
              <a:rPr lang="en-US" sz="2829">
                <a:solidFill>
                  <a:srgbClr val="000000"/>
                </a:solidFill>
                <a:latin typeface="Open Sauce Bold"/>
              </a:rPr>
              <a:t>Gestion des Étudiants :</a:t>
            </a:r>
          </a:p>
          <a:p>
            <a:pPr>
              <a:lnSpc>
                <a:spcPts val="3678"/>
              </a:lnSpc>
            </a:pPr>
          </a:p>
          <a:p>
            <a:pPr marL="610937" indent="-305468" lvl="1">
              <a:lnSpc>
                <a:spcPts val="3678"/>
              </a:lnSpc>
              <a:buFont typeface="Arial"/>
              <a:buChar char="•"/>
            </a:pPr>
            <a:r>
              <a:rPr lang="en-US" sz="2829">
                <a:solidFill>
                  <a:srgbClr val="000000"/>
                </a:solidFill>
                <a:latin typeface="Open Sauce Bold"/>
              </a:rPr>
              <a:t>Gestion des Unités de Formation :</a:t>
            </a:r>
          </a:p>
          <a:p>
            <a:pPr>
              <a:lnSpc>
                <a:spcPts val="3678"/>
              </a:lnSpc>
            </a:pPr>
          </a:p>
          <a:p>
            <a:pPr marL="610937" indent="-305468" lvl="1">
              <a:lnSpc>
                <a:spcPts val="3678"/>
              </a:lnSpc>
              <a:buFont typeface="Arial"/>
              <a:buChar char="•"/>
            </a:pPr>
            <a:r>
              <a:rPr lang="en-US" sz="2829">
                <a:solidFill>
                  <a:srgbClr val="000000"/>
                </a:solidFill>
                <a:latin typeface="Open Sauce Bold"/>
              </a:rPr>
              <a:t>Gestion des Projets :</a:t>
            </a:r>
          </a:p>
          <a:p>
            <a:pPr>
              <a:lnSpc>
                <a:spcPts val="3678"/>
              </a:lnSpc>
            </a:pPr>
          </a:p>
          <a:p>
            <a:pPr marL="610937" indent="-305468" lvl="1">
              <a:lnSpc>
                <a:spcPts val="3678"/>
              </a:lnSpc>
              <a:buFont typeface="Arial"/>
              <a:buChar char="•"/>
            </a:pPr>
            <a:r>
              <a:rPr lang="en-US" sz="2829">
                <a:solidFill>
                  <a:srgbClr val="000000"/>
                </a:solidFill>
                <a:latin typeface="Open Sauce Bold"/>
              </a:rPr>
              <a:t>Création et Validation de Groupes pour les Projets :</a:t>
            </a:r>
          </a:p>
          <a:p>
            <a:pPr>
              <a:lnSpc>
                <a:spcPts val="3678"/>
              </a:lnSpc>
            </a:pPr>
          </a:p>
          <a:p>
            <a:pPr marL="610937" indent="-305468" lvl="1">
              <a:lnSpc>
                <a:spcPts val="3678"/>
              </a:lnSpc>
              <a:buFont typeface="Arial"/>
              <a:buChar char="•"/>
            </a:pPr>
            <a:r>
              <a:rPr lang="en-US" sz="2829">
                <a:solidFill>
                  <a:srgbClr val="000000"/>
                </a:solidFill>
                <a:latin typeface="Open Sauce Bold"/>
              </a:rPr>
              <a:t>Suivi des Projets en Cours et Rendus :</a:t>
            </a:r>
          </a:p>
          <a:p>
            <a:pPr>
              <a:lnSpc>
                <a:spcPts val="3678"/>
              </a:lnSpc>
            </a:pPr>
          </a:p>
          <a:p>
            <a:pPr marL="610937" indent="-305468" lvl="1">
              <a:lnSpc>
                <a:spcPts val="3678"/>
              </a:lnSpc>
              <a:buFont typeface="Arial"/>
              <a:buChar char="•"/>
            </a:pPr>
            <a:r>
              <a:rPr lang="en-US" sz="2829">
                <a:solidFill>
                  <a:srgbClr val="000000"/>
                </a:solidFill>
                <a:latin typeface="Open Sauce Bold"/>
              </a:rPr>
              <a:t>Suivi des Temps de Log des Étudiants :</a:t>
            </a:r>
          </a:p>
          <a:p>
            <a:pPr>
              <a:lnSpc>
                <a:spcPts val="3678"/>
              </a:lnSpc>
            </a:pPr>
          </a:p>
          <a:p>
            <a:pPr marL="610937" indent="-305468" lvl="1">
              <a:lnSpc>
                <a:spcPts val="3678"/>
              </a:lnSpc>
              <a:buFont typeface="Arial"/>
              <a:buChar char="•"/>
            </a:pPr>
            <a:r>
              <a:rPr lang="en-US" sz="2829">
                <a:solidFill>
                  <a:srgbClr val="000000"/>
                </a:solidFill>
                <a:latin typeface="Open Sauce Bold"/>
              </a:rPr>
              <a:t>Statistiques sur les Promotions :</a:t>
            </a:r>
          </a:p>
          <a:p>
            <a:pPr marL="1221873" indent="-407291" lvl="2">
              <a:lnSpc>
                <a:spcPts val="3678"/>
              </a:lnSpc>
              <a:buFont typeface="Arial"/>
              <a:buChar char="⚬"/>
            </a:pPr>
            <a:r>
              <a:rPr lang="en-US" sz="2829">
                <a:solidFill>
                  <a:srgbClr val="000000"/>
                </a:solidFill>
                <a:latin typeface="Open Sauce"/>
              </a:rPr>
              <a:t>Fournir des statistiques des temps de log, les projets en cours, les projets rendus et les moyennes des compétences par promotion.</a:t>
            </a:r>
          </a:p>
          <a:p>
            <a:pPr>
              <a:lnSpc>
                <a:spcPts val="3678"/>
              </a:lnSpc>
            </a:pPr>
          </a:p>
        </p:txBody>
      </p:sp>
      <p:sp>
        <p:nvSpPr>
          <p:cNvPr name="TextBox 6" id="6"/>
          <p:cNvSpPr txBox="true"/>
          <p:nvPr/>
        </p:nvSpPr>
        <p:spPr>
          <a:xfrm rot="0">
            <a:off x="9199685" y="133350"/>
            <a:ext cx="9239023" cy="1047750"/>
          </a:xfrm>
          <a:prstGeom prst="rect">
            <a:avLst/>
          </a:prstGeom>
        </p:spPr>
        <p:txBody>
          <a:bodyPr anchor="t" rtlCol="false" tIns="0" lIns="0" bIns="0" rIns="0">
            <a:spAutoFit/>
          </a:bodyPr>
          <a:lstStyle/>
          <a:p>
            <a:pPr algn="ctr" marL="0" indent="0" lvl="0">
              <a:lnSpc>
                <a:spcPts val="8399"/>
              </a:lnSpc>
            </a:pPr>
            <a:r>
              <a:rPr lang="en-US" sz="6999" spc="-139">
                <a:solidFill>
                  <a:srgbClr val="000000"/>
                </a:solidFill>
                <a:latin typeface="Antonio Bold"/>
              </a:rPr>
              <a:t>L’équipe pédagogique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18313" y="2322103"/>
            <a:ext cx="7569687" cy="7569687"/>
          </a:xfrm>
          <a:custGeom>
            <a:avLst/>
            <a:gdLst/>
            <a:ahLst/>
            <a:cxnLst/>
            <a:rect r="r" b="b" t="t" l="l"/>
            <a:pathLst>
              <a:path h="7569687" w="7569687">
                <a:moveTo>
                  <a:pt x="0" y="0"/>
                </a:moveTo>
                <a:lnTo>
                  <a:pt x="7569687" y="0"/>
                </a:lnTo>
                <a:lnTo>
                  <a:pt x="7569687" y="7569687"/>
                </a:lnTo>
                <a:lnTo>
                  <a:pt x="0" y="7569687"/>
                </a:lnTo>
                <a:lnTo>
                  <a:pt x="0" y="0"/>
                </a:lnTo>
                <a:close/>
              </a:path>
            </a:pathLst>
          </a:custGeom>
          <a:blipFill>
            <a:blip r:embed="rId3"/>
            <a:stretch>
              <a:fillRect l="0" t="0" r="0" b="0"/>
            </a:stretch>
          </a:blipFill>
        </p:spPr>
      </p:sp>
      <p:sp>
        <p:nvSpPr>
          <p:cNvPr name="TextBox 3" id="3"/>
          <p:cNvSpPr txBox="true"/>
          <p:nvPr/>
        </p:nvSpPr>
        <p:spPr>
          <a:xfrm rot="0">
            <a:off x="824724" y="1080528"/>
            <a:ext cx="10854482"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Open Sans 2 Bold"/>
              </a:rPr>
              <a:t>Architecture de la base de données</a:t>
            </a:r>
          </a:p>
        </p:txBody>
      </p:sp>
      <p:sp>
        <p:nvSpPr>
          <p:cNvPr name="TextBox 4" id="4"/>
          <p:cNvSpPr txBox="true"/>
          <p:nvPr/>
        </p:nvSpPr>
        <p:spPr>
          <a:xfrm rot="0">
            <a:off x="1586457" y="5640058"/>
            <a:ext cx="10854482" cy="3696589"/>
          </a:xfrm>
          <a:prstGeom prst="rect">
            <a:avLst/>
          </a:prstGeom>
        </p:spPr>
        <p:txBody>
          <a:bodyPr anchor="t" rtlCol="false" tIns="0" lIns="0" bIns="0" rIns="0">
            <a:spAutoFit/>
          </a:bodyPr>
          <a:lstStyle/>
          <a:p>
            <a:pPr>
              <a:lnSpc>
                <a:spcPts val="5887"/>
              </a:lnSpc>
            </a:pPr>
            <a:r>
              <a:rPr lang="en-US" sz="4599" spc="-114">
                <a:solidFill>
                  <a:srgbClr val="000000"/>
                </a:solidFill>
                <a:latin typeface="Open Sans 1 Bold"/>
              </a:rPr>
              <a:t>BDD RELATIONELLE</a:t>
            </a:r>
          </a:p>
          <a:p>
            <a:pPr>
              <a:lnSpc>
                <a:spcPts val="5887"/>
              </a:lnSpc>
            </a:pPr>
          </a:p>
          <a:p>
            <a:pPr>
              <a:lnSpc>
                <a:spcPts val="5887"/>
              </a:lnSpc>
            </a:pPr>
            <a:r>
              <a:rPr lang="en-US" sz="4599" spc="-114">
                <a:solidFill>
                  <a:srgbClr val="000000"/>
                </a:solidFill>
                <a:latin typeface="Open Sans 1 Bold"/>
              </a:rPr>
              <a:t>MERISE (MCD/MLD)</a:t>
            </a:r>
          </a:p>
          <a:p>
            <a:pPr>
              <a:lnSpc>
                <a:spcPts val="5887"/>
              </a:lnSpc>
            </a:pPr>
          </a:p>
          <a:p>
            <a:pPr>
              <a:lnSpc>
                <a:spcPts val="5887"/>
              </a:lnSpc>
              <a:spcBef>
                <a:spcPct val="0"/>
              </a:spcBef>
            </a:pPr>
            <a:r>
              <a:rPr lang="en-US" sz="4599" spc="-114">
                <a:solidFill>
                  <a:srgbClr val="000000"/>
                </a:solidFill>
                <a:latin typeface="Open Sans 1 Bold"/>
              </a:rPr>
              <a:t>UML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45212" y="3060197"/>
            <a:ext cx="12197575" cy="6466445"/>
          </a:xfrm>
          <a:custGeom>
            <a:avLst/>
            <a:gdLst/>
            <a:ahLst/>
            <a:cxnLst/>
            <a:rect r="r" b="b" t="t" l="l"/>
            <a:pathLst>
              <a:path h="6466445" w="12197575">
                <a:moveTo>
                  <a:pt x="0" y="0"/>
                </a:moveTo>
                <a:lnTo>
                  <a:pt x="12197576" y="0"/>
                </a:lnTo>
                <a:lnTo>
                  <a:pt x="12197576" y="6466445"/>
                </a:lnTo>
                <a:lnTo>
                  <a:pt x="0" y="6466445"/>
                </a:lnTo>
                <a:lnTo>
                  <a:pt x="0" y="0"/>
                </a:lnTo>
                <a:close/>
              </a:path>
            </a:pathLst>
          </a:custGeom>
          <a:blipFill>
            <a:blip r:embed="rId3"/>
            <a:stretch>
              <a:fillRect l="0" t="0" r="0" b="0"/>
            </a:stretch>
          </a:blipFill>
        </p:spPr>
      </p:sp>
      <p:sp>
        <p:nvSpPr>
          <p:cNvPr name="TextBox 3" id="3"/>
          <p:cNvSpPr txBox="true"/>
          <p:nvPr/>
        </p:nvSpPr>
        <p:spPr>
          <a:xfrm rot="0">
            <a:off x="824724" y="1080528"/>
            <a:ext cx="1085448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Open Sans 2 Bold"/>
              </a:rPr>
              <a:t>MERISE - MCD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4724" y="2926783"/>
            <a:ext cx="16635389" cy="6831600"/>
          </a:xfrm>
          <a:custGeom>
            <a:avLst/>
            <a:gdLst/>
            <a:ahLst/>
            <a:cxnLst/>
            <a:rect r="r" b="b" t="t" l="l"/>
            <a:pathLst>
              <a:path h="6831600" w="16635389">
                <a:moveTo>
                  <a:pt x="0" y="0"/>
                </a:moveTo>
                <a:lnTo>
                  <a:pt x="16635388" y="0"/>
                </a:lnTo>
                <a:lnTo>
                  <a:pt x="16635388" y="6831600"/>
                </a:lnTo>
                <a:lnTo>
                  <a:pt x="0" y="6831600"/>
                </a:lnTo>
                <a:lnTo>
                  <a:pt x="0" y="0"/>
                </a:lnTo>
                <a:close/>
              </a:path>
            </a:pathLst>
          </a:custGeom>
          <a:blipFill>
            <a:blip r:embed="rId3"/>
            <a:stretch>
              <a:fillRect l="0" t="0" r="0" b="0"/>
            </a:stretch>
          </a:blipFill>
        </p:spPr>
      </p:sp>
      <p:sp>
        <p:nvSpPr>
          <p:cNvPr name="TextBox 3" id="3"/>
          <p:cNvSpPr txBox="true"/>
          <p:nvPr/>
        </p:nvSpPr>
        <p:spPr>
          <a:xfrm rot="0">
            <a:off x="824724" y="583266"/>
            <a:ext cx="1085448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Open Sans 2 Bold"/>
              </a:rPr>
              <a:t>MERISE - MLD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41539" y="493547"/>
            <a:ext cx="10776420" cy="9793453"/>
          </a:xfrm>
          <a:custGeom>
            <a:avLst/>
            <a:gdLst/>
            <a:ahLst/>
            <a:cxnLst/>
            <a:rect r="r" b="b" t="t" l="l"/>
            <a:pathLst>
              <a:path h="9793453" w="10776420">
                <a:moveTo>
                  <a:pt x="0" y="0"/>
                </a:moveTo>
                <a:lnTo>
                  <a:pt x="10776420" y="0"/>
                </a:lnTo>
                <a:lnTo>
                  <a:pt x="10776420" y="9793453"/>
                </a:lnTo>
                <a:lnTo>
                  <a:pt x="0" y="9793453"/>
                </a:lnTo>
                <a:lnTo>
                  <a:pt x="0" y="0"/>
                </a:lnTo>
                <a:close/>
              </a:path>
            </a:pathLst>
          </a:custGeom>
          <a:blipFill>
            <a:blip r:embed="rId3"/>
            <a:stretch>
              <a:fillRect l="0" t="0" r="0" b="0"/>
            </a:stretch>
          </a:blipFill>
        </p:spPr>
      </p:sp>
      <p:sp>
        <p:nvSpPr>
          <p:cNvPr name="TextBox 3" id="3"/>
          <p:cNvSpPr txBox="true"/>
          <p:nvPr/>
        </p:nvSpPr>
        <p:spPr>
          <a:xfrm rot="0">
            <a:off x="3716759" y="159703"/>
            <a:ext cx="1085448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Open Sans 2 Bold"/>
              </a:rPr>
              <a:t>UML</a:t>
            </a:r>
          </a:p>
        </p:txBody>
      </p:sp>
      <p:sp>
        <p:nvSpPr>
          <p:cNvPr name="TextBox 4" id="4"/>
          <p:cNvSpPr txBox="true"/>
          <p:nvPr/>
        </p:nvSpPr>
        <p:spPr>
          <a:xfrm rot="0">
            <a:off x="267637" y="928446"/>
            <a:ext cx="5725291" cy="4180840"/>
          </a:xfrm>
          <a:prstGeom prst="rect">
            <a:avLst/>
          </a:prstGeom>
        </p:spPr>
        <p:txBody>
          <a:bodyPr anchor="t" rtlCol="false" tIns="0" lIns="0" bIns="0" rIns="0">
            <a:spAutoFit/>
          </a:bodyPr>
          <a:lstStyle/>
          <a:p>
            <a:pPr>
              <a:lnSpc>
                <a:spcPts val="4759"/>
              </a:lnSpc>
            </a:pPr>
            <a:r>
              <a:rPr lang="en-US" sz="3399">
                <a:solidFill>
                  <a:srgbClr val="000000"/>
                </a:solidFill>
                <a:latin typeface="Open Sans 2"/>
              </a:rPr>
              <a:t>Réalisation</a:t>
            </a:r>
          </a:p>
          <a:p>
            <a:pPr>
              <a:lnSpc>
                <a:spcPts val="4759"/>
              </a:lnSpc>
            </a:pPr>
          </a:p>
          <a:p>
            <a:pPr>
              <a:lnSpc>
                <a:spcPts val="4759"/>
              </a:lnSpc>
            </a:pPr>
            <a:r>
              <a:rPr lang="en-US" sz="3399">
                <a:solidFill>
                  <a:srgbClr val="000000"/>
                </a:solidFill>
                <a:latin typeface="Open Sans 2"/>
              </a:rPr>
              <a:t>Agrégation</a:t>
            </a:r>
          </a:p>
          <a:p>
            <a:pPr>
              <a:lnSpc>
                <a:spcPts val="4759"/>
              </a:lnSpc>
            </a:pPr>
          </a:p>
          <a:p>
            <a:pPr>
              <a:lnSpc>
                <a:spcPts val="4759"/>
              </a:lnSpc>
            </a:pPr>
            <a:r>
              <a:rPr lang="en-US" sz="3399">
                <a:solidFill>
                  <a:srgbClr val="000000"/>
                </a:solidFill>
                <a:latin typeface="Open Sans 2"/>
              </a:rPr>
              <a:t>Composition</a:t>
            </a:r>
          </a:p>
          <a:p>
            <a:pPr>
              <a:lnSpc>
                <a:spcPts val="4759"/>
              </a:lnSpc>
            </a:pPr>
          </a:p>
          <a:p>
            <a:pP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79890" y="1903095"/>
            <a:ext cx="10287000" cy="6480810"/>
          </a:xfrm>
          <a:custGeom>
            <a:avLst/>
            <a:gdLst/>
            <a:ahLst/>
            <a:cxnLst/>
            <a:rect r="r" b="b" t="t" l="l"/>
            <a:pathLst>
              <a:path h="6480810" w="10287000">
                <a:moveTo>
                  <a:pt x="0" y="0"/>
                </a:moveTo>
                <a:lnTo>
                  <a:pt x="10287000" y="0"/>
                </a:lnTo>
                <a:lnTo>
                  <a:pt x="10287000" y="6480810"/>
                </a:lnTo>
                <a:lnTo>
                  <a:pt x="0" y="6480810"/>
                </a:lnTo>
                <a:lnTo>
                  <a:pt x="0" y="0"/>
                </a:lnTo>
                <a:close/>
              </a:path>
            </a:pathLst>
          </a:custGeom>
          <a:blipFill>
            <a:blip r:embed="rId2"/>
            <a:stretch>
              <a:fillRect l="0" t="0" r="0" b="0"/>
            </a:stretch>
          </a:blipFill>
        </p:spPr>
      </p:sp>
      <p:sp>
        <p:nvSpPr>
          <p:cNvPr name="Freeform 3" id="3"/>
          <p:cNvSpPr/>
          <p:nvPr/>
        </p:nvSpPr>
        <p:spPr>
          <a:xfrm flipH="false" flipV="false" rot="0">
            <a:off x="591921" y="4488549"/>
            <a:ext cx="1662568" cy="1309902"/>
          </a:xfrm>
          <a:custGeom>
            <a:avLst/>
            <a:gdLst/>
            <a:ahLst/>
            <a:cxnLst/>
            <a:rect r="r" b="b" t="t" l="l"/>
            <a:pathLst>
              <a:path h="1309902" w="1662568">
                <a:moveTo>
                  <a:pt x="0" y="0"/>
                </a:moveTo>
                <a:lnTo>
                  <a:pt x="1662568" y="0"/>
                </a:lnTo>
                <a:lnTo>
                  <a:pt x="1662568" y="1309902"/>
                </a:lnTo>
                <a:lnTo>
                  <a:pt x="0" y="13099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9831795" y="1948099"/>
            <a:ext cx="6251483" cy="798195"/>
          </a:xfrm>
          <a:prstGeom prst="rect">
            <a:avLst/>
          </a:prstGeom>
        </p:spPr>
        <p:txBody>
          <a:bodyPr anchor="t" rtlCol="false" tIns="0" lIns="0" bIns="0" rIns="0">
            <a:spAutoFit/>
          </a:bodyPr>
          <a:lstStyle/>
          <a:p>
            <a:pPr marL="0" indent="0" lvl="0">
              <a:lnSpc>
                <a:spcPts val="5940"/>
              </a:lnSpc>
              <a:spcBef>
                <a:spcPct val="0"/>
              </a:spcBef>
            </a:pPr>
            <a:r>
              <a:rPr lang="en-US" sz="6000">
                <a:solidFill>
                  <a:srgbClr val="484747"/>
                </a:solidFill>
                <a:latin typeface="Muli Bold"/>
              </a:rPr>
              <a:t>1 ans d'activité</a:t>
            </a:r>
          </a:p>
        </p:txBody>
      </p:sp>
      <p:sp>
        <p:nvSpPr>
          <p:cNvPr name="TextBox 5" id="5"/>
          <p:cNvSpPr txBox="true"/>
          <p:nvPr/>
        </p:nvSpPr>
        <p:spPr>
          <a:xfrm rot="0">
            <a:off x="9831795" y="5627001"/>
            <a:ext cx="7726322" cy="798195"/>
          </a:xfrm>
          <a:prstGeom prst="rect">
            <a:avLst/>
          </a:prstGeom>
        </p:spPr>
        <p:txBody>
          <a:bodyPr anchor="t" rtlCol="false" tIns="0" lIns="0" bIns="0" rIns="0">
            <a:spAutoFit/>
          </a:bodyPr>
          <a:lstStyle/>
          <a:p>
            <a:pPr marL="0" indent="0" lvl="0">
              <a:lnSpc>
                <a:spcPts val="5940"/>
              </a:lnSpc>
              <a:spcBef>
                <a:spcPct val="0"/>
              </a:spcBef>
            </a:pPr>
            <a:r>
              <a:rPr lang="en-US" sz="6000">
                <a:solidFill>
                  <a:srgbClr val="484747"/>
                </a:solidFill>
                <a:latin typeface="Muli Bold"/>
              </a:rPr>
              <a:t>1 bureaux en France</a:t>
            </a:r>
          </a:p>
        </p:txBody>
      </p:sp>
      <p:sp>
        <p:nvSpPr>
          <p:cNvPr name="TextBox 6" id="6"/>
          <p:cNvSpPr txBox="true"/>
          <p:nvPr/>
        </p:nvSpPr>
        <p:spPr>
          <a:xfrm rot="0">
            <a:off x="9970242" y="6368046"/>
            <a:ext cx="6615351" cy="2527284"/>
          </a:xfrm>
          <a:prstGeom prst="rect">
            <a:avLst/>
          </a:prstGeom>
        </p:spPr>
        <p:txBody>
          <a:bodyPr anchor="t" rtlCol="false" tIns="0" lIns="0" bIns="0" rIns="0">
            <a:spAutoFit/>
          </a:bodyPr>
          <a:lstStyle/>
          <a:p>
            <a:pPr algn="l">
              <a:lnSpc>
                <a:spcPts val="2900"/>
              </a:lnSpc>
              <a:spcBef>
                <a:spcPts val="2175"/>
              </a:spcBef>
            </a:pPr>
            <a:r>
              <a:rPr lang="en-US" sz="2000">
                <a:solidFill>
                  <a:srgbClr val="000000"/>
                </a:solidFill>
                <a:latin typeface="Open Sans 1"/>
              </a:rPr>
              <a:t>Au fil des décennies, INTRA-TAMC est devenue une multinationale influente, diversifiant ses activités dans des domaines tels que les services de cloud computing, les logiciels d'entreprise et les technologies de pointe. Malgré sa croissance, l'entreprise a toujours préservé l'esprit de son fondateur en encourageant la créativité et l'innovation au sein de son personnel</a:t>
            </a:r>
          </a:p>
        </p:txBody>
      </p:sp>
      <p:sp>
        <p:nvSpPr>
          <p:cNvPr name="TextBox 7" id="7"/>
          <p:cNvSpPr txBox="true"/>
          <p:nvPr/>
        </p:nvSpPr>
        <p:spPr>
          <a:xfrm rot="0">
            <a:off x="9831795" y="2689144"/>
            <a:ext cx="6615351" cy="2165334"/>
          </a:xfrm>
          <a:prstGeom prst="rect">
            <a:avLst/>
          </a:prstGeom>
        </p:spPr>
        <p:txBody>
          <a:bodyPr anchor="t" rtlCol="false" tIns="0" lIns="0" bIns="0" rIns="0">
            <a:spAutoFit/>
          </a:bodyPr>
          <a:lstStyle/>
          <a:p>
            <a:pPr algn="l">
              <a:lnSpc>
                <a:spcPts val="2900"/>
              </a:lnSpc>
              <a:spcBef>
                <a:spcPts val="2175"/>
              </a:spcBef>
            </a:pPr>
            <a:r>
              <a:rPr lang="en-US" sz="2000">
                <a:solidFill>
                  <a:srgbClr val="000000"/>
                </a:solidFill>
                <a:latin typeface="Open Sans 1"/>
              </a:rPr>
              <a:t>Aujourd'hui, INTRA-TAMC continue d'être un leader de l'industrie technologique mondiale, en apportant des solutions novatrices pour façonner l'avenir de la technologie et en poursuivant son engagement envers l'excellence, la durabilité et l'impact positif sur la société.</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10450" y="-11268571"/>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Freeform 4" id="4"/>
          <p:cNvSpPr/>
          <p:nvPr/>
        </p:nvSpPr>
        <p:spPr>
          <a:xfrm flipH="false" flipV="false" rot="0">
            <a:off x="1188301" y="2779249"/>
            <a:ext cx="15911397" cy="6238994"/>
          </a:xfrm>
          <a:custGeom>
            <a:avLst/>
            <a:gdLst/>
            <a:ahLst/>
            <a:cxnLst/>
            <a:rect r="r" b="b" t="t" l="l"/>
            <a:pathLst>
              <a:path h="6238994" w="15911397">
                <a:moveTo>
                  <a:pt x="0" y="0"/>
                </a:moveTo>
                <a:lnTo>
                  <a:pt x="15911398" y="0"/>
                </a:lnTo>
                <a:lnTo>
                  <a:pt x="15911398" y="6238995"/>
                </a:lnTo>
                <a:lnTo>
                  <a:pt x="0" y="6238995"/>
                </a:lnTo>
                <a:lnTo>
                  <a:pt x="0" y="0"/>
                </a:lnTo>
                <a:close/>
              </a:path>
            </a:pathLst>
          </a:custGeom>
          <a:blipFill>
            <a:blip r:embed="rId2"/>
            <a:stretch>
              <a:fillRect l="0" t="0" r="0" b="0"/>
            </a:stretch>
          </a:blipFill>
        </p:spPr>
      </p:sp>
      <p:sp>
        <p:nvSpPr>
          <p:cNvPr name="TextBox 5" id="5"/>
          <p:cNvSpPr txBox="true"/>
          <p:nvPr/>
        </p:nvSpPr>
        <p:spPr>
          <a:xfrm rot="0">
            <a:off x="5211600" y="204228"/>
            <a:ext cx="7511429" cy="1047750"/>
          </a:xfrm>
          <a:prstGeom prst="rect">
            <a:avLst/>
          </a:prstGeom>
        </p:spPr>
        <p:txBody>
          <a:bodyPr anchor="t" rtlCol="false" tIns="0" lIns="0" bIns="0" rIns="0">
            <a:spAutoFit/>
          </a:bodyPr>
          <a:lstStyle/>
          <a:p>
            <a:pPr algn="ctr" marL="0" indent="0" lvl="0">
              <a:lnSpc>
                <a:spcPts val="8399"/>
              </a:lnSpc>
            </a:pPr>
            <a:r>
              <a:rPr lang="en-US" sz="6999" spc="-139">
                <a:solidFill>
                  <a:srgbClr val="FFFFFF"/>
                </a:solidFill>
                <a:latin typeface="Antonio Bold"/>
              </a:rPr>
              <a:t>Maquettage</a:t>
            </a:r>
          </a:p>
        </p:txBody>
      </p:sp>
      <p:sp>
        <p:nvSpPr>
          <p:cNvPr name="TextBox 6" id="6"/>
          <p:cNvSpPr txBox="true"/>
          <p:nvPr/>
        </p:nvSpPr>
        <p:spPr>
          <a:xfrm rot="0">
            <a:off x="1188301" y="1687971"/>
            <a:ext cx="4023298" cy="704850"/>
          </a:xfrm>
          <a:prstGeom prst="rect">
            <a:avLst/>
          </a:prstGeom>
        </p:spPr>
        <p:txBody>
          <a:bodyPr anchor="t" rtlCol="false" tIns="0" lIns="0" bIns="0" rIns="0">
            <a:spAutoFit/>
          </a:bodyPr>
          <a:lstStyle/>
          <a:p>
            <a:pPr marL="0" indent="0" lvl="0">
              <a:lnSpc>
                <a:spcPts val="5520"/>
              </a:lnSpc>
            </a:pPr>
            <a:r>
              <a:rPr lang="en-US" sz="4600" spc="-92">
                <a:solidFill>
                  <a:srgbClr val="48B281"/>
                </a:solidFill>
                <a:latin typeface="Antonio Bold"/>
              </a:rPr>
              <a:t>Charte graphique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7526" y="1785070"/>
            <a:ext cx="9445584" cy="6716860"/>
          </a:xfrm>
          <a:custGeom>
            <a:avLst/>
            <a:gdLst/>
            <a:ahLst/>
            <a:cxnLst/>
            <a:rect r="r" b="b" t="t" l="l"/>
            <a:pathLst>
              <a:path h="6716860" w="9445584">
                <a:moveTo>
                  <a:pt x="0" y="0"/>
                </a:moveTo>
                <a:lnTo>
                  <a:pt x="9445583" y="0"/>
                </a:lnTo>
                <a:lnTo>
                  <a:pt x="9445583" y="6716860"/>
                </a:lnTo>
                <a:lnTo>
                  <a:pt x="0" y="6716860"/>
                </a:lnTo>
                <a:lnTo>
                  <a:pt x="0" y="0"/>
                </a:lnTo>
                <a:close/>
              </a:path>
            </a:pathLst>
          </a:custGeom>
          <a:blipFill>
            <a:blip r:embed="rId2"/>
            <a:stretch>
              <a:fillRect l="0" t="0" r="0" b="0"/>
            </a:stretch>
          </a:blipFill>
        </p:spPr>
      </p:sp>
      <p:sp>
        <p:nvSpPr>
          <p:cNvPr name="TextBox 3" id="3"/>
          <p:cNvSpPr txBox="true"/>
          <p:nvPr/>
        </p:nvSpPr>
        <p:spPr>
          <a:xfrm rot="0">
            <a:off x="5211600" y="204228"/>
            <a:ext cx="7511429" cy="1047750"/>
          </a:xfrm>
          <a:prstGeom prst="rect">
            <a:avLst/>
          </a:prstGeom>
        </p:spPr>
        <p:txBody>
          <a:bodyPr anchor="t" rtlCol="false" tIns="0" lIns="0" bIns="0" rIns="0">
            <a:spAutoFit/>
          </a:bodyPr>
          <a:lstStyle/>
          <a:p>
            <a:pPr algn="ctr" marL="0" indent="0" lvl="0">
              <a:lnSpc>
                <a:spcPts val="8399"/>
              </a:lnSpc>
            </a:pPr>
            <a:r>
              <a:rPr lang="en-US" sz="6999" spc="-139">
                <a:solidFill>
                  <a:srgbClr val="FFFFFF"/>
                </a:solidFill>
                <a:latin typeface="Antonio Bold"/>
              </a:rPr>
              <a:t>Maquette</a:t>
            </a:r>
          </a:p>
        </p:txBody>
      </p:sp>
      <p:sp>
        <p:nvSpPr>
          <p:cNvPr name="TextBox 4" id="4"/>
          <p:cNvSpPr txBox="true"/>
          <p:nvPr/>
        </p:nvSpPr>
        <p:spPr>
          <a:xfrm rot="0">
            <a:off x="874193" y="713816"/>
            <a:ext cx="4023298" cy="704850"/>
          </a:xfrm>
          <a:prstGeom prst="rect">
            <a:avLst/>
          </a:prstGeom>
        </p:spPr>
        <p:txBody>
          <a:bodyPr anchor="t" rtlCol="false" tIns="0" lIns="0" bIns="0" rIns="0">
            <a:spAutoFit/>
          </a:bodyPr>
          <a:lstStyle/>
          <a:p>
            <a:pPr marL="0" indent="0" lvl="0">
              <a:lnSpc>
                <a:spcPts val="5520"/>
              </a:lnSpc>
            </a:pPr>
            <a:r>
              <a:rPr lang="en-US" sz="4600" spc="-92">
                <a:solidFill>
                  <a:srgbClr val="48B281"/>
                </a:solidFill>
                <a:latin typeface="Antonio Bold"/>
              </a:rPr>
              <a:t>Wireframe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0987" y="893310"/>
            <a:ext cx="7423013" cy="8500380"/>
          </a:xfrm>
          <a:custGeom>
            <a:avLst/>
            <a:gdLst/>
            <a:ahLst/>
            <a:cxnLst/>
            <a:rect r="r" b="b" t="t" l="l"/>
            <a:pathLst>
              <a:path h="8500380" w="7423013">
                <a:moveTo>
                  <a:pt x="0" y="0"/>
                </a:moveTo>
                <a:lnTo>
                  <a:pt x="7423013" y="0"/>
                </a:lnTo>
                <a:lnTo>
                  <a:pt x="7423013" y="8500380"/>
                </a:lnTo>
                <a:lnTo>
                  <a:pt x="0" y="8500380"/>
                </a:lnTo>
                <a:lnTo>
                  <a:pt x="0" y="0"/>
                </a:lnTo>
                <a:close/>
              </a:path>
            </a:pathLst>
          </a:custGeom>
          <a:blipFill>
            <a:blip r:embed="rId2"/>
            <a:stretch>
              <a:fillRect l="0" t="0" r="0" b="0"/>
            </a:stretch>
          </a:blipFill>
        </p:spPr>
      </p:sp>
      <p:sp>
        <p:nvSpPr>
          <p:cNvPr name="Freeform 3" id="3"/>
          <p:cNvSpPr/>
          <p:nvPr/>
        </p:nvSpPr>
        <p:spPr>
          <a:xfrm flipH="false" flipV="false" rot="0">
            <a:off x="9746057" y="893310"/>
            <a:ext cx="6478089" cy="8829457"/>
          </a:xfrm>
          <a:custGeom>
            <a:avLst/>
            <a:gdLst/>
            <a:ahLst/>
            <a:cxnLst/>
            <a:rect r="r" b="b" t="t" l="l"/>
            <a:pathLst>
              <a:path h="8829457" w="6478089">
                <a:moveTo>
                  <a:pt x="0" y="0"/>
                </a:moveTo>
                <a:lnTo>
                  <a:pt x="6478089" y="0"/>
                </a:lnTo>
                <a:lnTo>
                  <a:pt x="6478089" y="8829457"/>
                </a:lnTo>
                <a:lnTo>
                  <a:pt x="0" y="8829457"/>
                </a:lnTo>
                <a:lnTo>
                  <a:pt x="0" y="0"/>
                </a:lnTo>
                <a:close/>
              </a:path>
            </a:pathLst>
          </a:custGeom>
          <a:blipFill>
            <a:blip r:embed="rId3"/>
            <a:stretch>
              <a:fillRect l="0" t="0" r="-65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7475" y="1605079"/>
            <a:ext cx="16261825" cy="7653221"/>
          </a:xfrm>
          <a:custGeom>
            <a:avLst/>
            <a:gdLst/>
            <a:ahLst/>
            <a:cxnLst/>
            <a:rect r="r" b="b" t="t" l="l"/>
            <a:pathLst>
              <a:path h="7653221" w="16261825">
                <a:moveTo>
                  <a:pt x="0" y="0"/>
                </a:moveTo>
                <a:lnTo>
                  <a:pt x="16261825" y="0"/>
                </a:lnTo>
                <a:lnTo>
                  <a:pt x="16261825" y="7653221"/>
                </a:lnTo>
                <a:lnTo>
                  <a:pt x="0" y="7653221"/>
                </a:lnTo>
                <a:lnTo>
                  <a:pt x="0" y="0"/>
                </a:lnTo>
                <a:close/>
              </a:path>
            </a:pathLst>
          </a:custGeom>
          <a:blipFill>
            <a:blip r:embed="rId2"/>
            <a:stretch>
              <a:fillRect l="0" t="0" r="0" b="0"/>
            </a:stretch>
          </a:blipFill>
        </p:spPr>
      </p:sp>
      <p:sp>
        <p:nvSpPr>
          <p:cNvPr name="TextBox 3" id="3"/>
          <p:cNvSpPr txBox="true"/>
          <p:nvPr/>
        </p:nvSpPr>
        <p:spPr>
          <a:xfrm rot="0">
            <a:off x="736771" y="323850"/>
            <a:ext cx="6143528" cy="704850"/>
          </a:xfrm>
          <a:prstGeom prst="rect">
            <a:avLst/>
          </a:prstGeom>
        </p:spPr>
        <p:txBody>
          <a:bodyPr anchor="t" rtlCol="false" tIns="0" lIns="0" bIns="0" rIns="0">
            <a:spAutoFit/>
          </a:bodyPr>
          <a:lstStyle/>
          <a:p>
            <a:pPr marL="0" indent="0" lvl="0">
              <a:lnSpc>
                <a:spcPts val="5520"/>
              </a:lnSpc>
            </a:pPr>
            <a:r>
              <a:rPr lang="en-US" sz="4600" spc="-92">
                <a:solidFill>
                  <a:srgbClr val="48B281"/>
                </a:solidFill>
                <a:latin typeface="Antonio Bold"/>
              </a:rPr>
              <a:t>Maquette - page d'accueil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4153" y="111572"/>
            <a:ext cx="7556975" cy="10063856"/>
          </a:xfrm>
          <a:custGeom>
            <a:avLst/>
            <a:gdLst/>
            <a:ahLst/>
            <a:cxnLst/>
            <a:rect r="r" b="b" t="t" l="l"/>
            <a:pathLst>
              <a:path h="10063856" w="7556975">
                <a:moveTo>
                  <a:pt x="0" y="0"/>
                </a:moveTo>
                <a:lnTo>
                  <a:pt x="7556975" y="0"/>
                </a:lnTo>
                <a:lnTo>
                  <a:pt x="7556975" y="10063856"/>
                </a:lnTo>
                <a:lnTo>
                  <a:pt x="0" y="10063856"/>
                </a:lnTo>
                <a:lnTo>
                  <a:pt x="0" y="0"/>
                </a:lnTo>
                <a:close/>
              </a:path>
            </a:pathLst>
          </a:custGeom>
          <a:blipFill>
            <a:blip r:embed="rId2"/>
            <a:stretch>
              <a:fillRect l="0" t="0" r="0" b="0"/>
            </a:stretch>
          </a:blipFill>
        </p:spPr>
      </p:sp>
      <p:sp>
        <p:nvSpPr>
          <p:cNvPr name="Freeform 3" id="3"/>
          <p:cNvSpPr/>
          <p:nvPr/>
        </p:nvSpPr>
        <p:spPr>
          <a:xfrm flipH="false" flipV="false" rot="0">
            <a:off x="10284604" y="98850"/>
            <a:ext cx="6974696" cy="9968003"/>
          </a:xfrm>
          <a:custGeom>
            <a:avLst/>
            <a:gdLst/>
            <a:ahLst/>
            <a:cxnLst/>
            <a:rect r="r" b="b" t="t" l="l"/>
            <a:pathLst>
              <a:path h="9968003" w="6974696">
                <a:moveTo>
                  <a:pt x="0" y="0"/>
                </a:moveTo>
                <a:lnTo>
                  <a:pt x="6974696" y="0"/>
                </a:lnTo>
                <a:lnTo>
                  <a:pt x="6974696" y="9968002"/>
                </a:lnTo>
                <a:lnTo>
                  <a:pt x="0" y="9968002"/>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99662" y="1028700"/>
            <a:ext cx="2374482" cy="2374482"/>
          </a:xfrm>
          <a:custGeom>
            <a:avLst/>
            <a:gdLst/>
            <a:ahLst/>
            <a:cxnLst/>
            <a:rect r="r" b="b" t="t" l="l"/>
            <a:pathLst>
              <a:path h="2374482" w="2374482">
                <a:moveTo>
                  <a:pt x="0" y="0"/>
                </a:moveTo>
                <a:lnTo>
                  <a:pt x="2374482" y="0"/>
                </a:lnTo>
                <a:lnTo>
                  <a:pt x="2374482" y="2374482"/>
                </a:lnTo>
                <a:lnTo>
                  <a:pt x="0" y="2374482"/>
                </a:lnTo>
                <a:lnTo>
                  <a:pt x="0" y="0"/>
                </a:lnTo>
                <a:close/>
              </a:path>
            </a:pathLst>
          </a:custGeom>
          <a:blipFill>
            <a:blip r:embed="rId2"/>
            <a:stretch>
              <a:fillRect l="0" t="0" r="0" b="0"/>
            </a:stretch>
          </a:blipFill>
        </p:spPr>
      </p:sp>
      <p:sp>
        <p:nvSpPr>
          <p:cNvPr name="Freeform 3" id="3"/>
          <p:cNvSpPr/>
          <p:nvPr/>
        </p:nvSpPr>
        <p:spPr>
          <a:xfrm flipH="false" flipV="false" rot="0">
            <a:off x="1582612" y="853812"/>
            <a:ext cx="3029617" cy="3029617"/>
          </a:xfrm>
          <a:custGeom>
            <a:avLst/>
            <a:gdLst/>
            <a:ahLst/>
            <a:cxnLst/>
            <a:rect r="r" b="b" t="t" l="l"/>
            <a:pathLst>
              <a:path h="3029617" w="3029617">
                <a:moveTo>
                  <a:pt x="0" y="0"/>
                </a:moveTo>
                <a:lnTo>
                  <a:pt x="3029617" y="0"/>
                </a:lnTo>
                <a:lnTo>
                  <a:pt x="3029617" y="3029617"/>
                </a:lnTo>
                <a:lnTo>
                  <a:pt x="0" y="3029617"/>
                </a:lnTo>
                <a:lnTo>
                  <a:pt x="0" y="0"/>
                </a:lnTo>
                <a:close/>
              </a:path>
            </a:pathLst>
          </a:custGeom>
          <a:blipFill>
            <a:blip r:embed="rId3"/>
            <a:stretch>
              <a:fillRect l="0" t="0" r="0" b="0"/>
            </a:stretch>
          </a:blipFill>
        </p:spPr>
      </p:sp>
      <p:sp>
        <p:nvSpPr>
          <p:cNvPr name="Freeform 4" id="4"/>
          <p:cNvSpPr/>
          <p:nvPr/>
        </p:nvSpPr>
        <p:spPr>
          <a:xfrm flipH="false" flipV="false" rot="0">
            <a:off x="8121028" y="4489097"/>
            <a:ext cx="2045943" cy="2045943"/>
          </a:xfrm>
          <a:custGeom>
            <a:avLst/>
            <a:gdLst/>
            <a:ahLst/>
            <a:cxnLst/>
            <a:rect r="r" b="b" t="t" l="l"/>
            <a:pathLst>
              <a:path h="2045943" w="2045943">
                <a:moveTo>
                  <a:pt x="0" y="0"/>
                </a:moveTo>
                <a:lnTo>
                  <a:pt x="2045944" y="0"/>
                </a:lnTo>
                <a:lnTo>
                  <a:pt x="2045944" y="2045943"/>
                </a:lnTo>
                <a:lnTo>
                  <a:pt x="0" y="2045943"/>
                </a:lnTo>
                <a:lnTo>
                  <a:pt x="0" y="0"/>
                </a:lnTo>
                <a:close/>
              </a:path>
            </a:pathLst>
          </a:custGeom>
          <a:blipFill>
            <a:blip r:embed="rId4"/>
            <a:stretch>
              <a:fillRect l="0" t="0" r="0" b="0"/>
            </a:stretch>
          </a:blipFill>
        </p:spPr>
      </p:sp>
      <p:sp>
        <p:nvSpPr>
          <p:cNvPr name="Freeform 5" id="5"/>
          <p:cNvSpPr/>
          <p:nvPr/>
        </p:nvSpPr>
        <p:spPr>
          <a:xfrm flipH="false" flipV="false" rot="0">
            <a:off x="1582612" y="4057777"/>
            <a:ext cx="2908583" cy="2908583"/>
          </a:xfrm>
          <a:custGeom>
            <a:avLst/>
            <a:gdLst/>
            <a:ahLst/>
            <a:cxnLst/>
            <a:rect r="r" b="b" t="t" l="l"/>
            <a:pathLst>
              <a:path h="2908583" w="2908583">
                <a:moveTo>
                  <a:pt x="0" y="0"/>
                </a:moveTo>
                <a:lnTo>
                  <a:pt x="2908583" y="0"/>
                </a:lnTo>
                <a:lnTo>
                  <a:pt x="2908583" y="2908583"/>
                </a:lnTo>
                <a:lnTo>
                  <a:pt x="0" y="2908583"/>
                </a:lnTo>
                <a:lnTo>
                  <a:pt x="0" y="0"/>
                </a:lnTo>
                <a:close/>
              </a:path>
            </a:pathLst>
          </a:custGeom>
          <a:blipFill>
            <a:blip r:embed="rId5"/>
            <a:stretch>
              <a:fillRect l="0" t="0" r="0" b="0"/>
            </a:stretch>
          </a:blipFill>
        </p:spPr>
      </p:sp>
      <p:sp>
        <p:nvSpPr>
          <p:cNvPr name="Freeform 6" id="6"/>
          <p:cNvSpPr/>
          <p:nvPr/>
        </p:nvSpPr>
        <p:spPr>
          <a:xfrm flipH="false" flipV="false" rot="0">
            <a:off x="7879450" y="1028700"/>
            <a:ext cx="2529100" cy="2679841"/>
          </a:xfrm>
          <a:custGeom>
            <a:avLst/>
            <a:gdLst/>
            <a:ahLst/>
            <a:cxnLst/>
            <a:rect r="r" b="b" t="t" l="l"/>
            <a:pathLst>
              <a:path h="2679841" w="2529100">
                <a:moveTo>
                  <a:pt x="0" y="0"/>
                </a:moveTo>
                <a:lnTo>
                  <a:pt x="2529100" y="0"/>
                </a:lnTo>
                <a:lnTo>
                  <a:pt x="2529100" y="2679841"/>
                </a:lnTo>
                <a:lnTo>
                  <a:pt x="0" y="2679841"/>
                </a:lnTo>
                <a:lnTo>
                  <a:pt x="0" y="0"/>
                </a:lnTo>
                <a:close/>
              </a:path>
            </a:pathLst>
          </a:custGeom>
          <a:blipFill>
            <a:blip r:embed="rId6"/>
            <a:stretch>
              <a:fillRect l="0" t="0" r="0" b="0"/>
            </a:stretch>
          </a:blipFill>
        </p:spPr>
      </p:sp>
      <p:sp>
        <p:nvSpPr>
          <p:cNvPr name="Freeform 7" id="7"/>
          <p:cNvSpPr/>
          <p:nvPr/>
        </p:nvSpPr>
        <p:spPr>
          <a:xfrm flipH="false" flipV="false" rot="0">
            <a:off x="7891339" y="7177241"/>
            <a:ext cx="2505322" cy="2512379"/>
          </a:xfrm>
          <a:custGeom>
            <a:avLst/>
            <a:gdLst/>
            <a:ahLst/>
            <a:cxnLst/>
            <a:rect r="r" b="b" t="t" l="l"/>
            <a:pathLst>
              <a:path h="2512379" w="2505322">
                <a:moveTo>
                  <a:pt x="0" y="0"/>
                </a:moveTo>
                <a:lnTo>
                  <a:pt x="2505322" y="0"/>
                </a:lnTo>
                <a:lnTo>
                  <a:pt x="2505322" y="2512379"/>
                </a:lnTo>
                <a:lnTo>
                  <a:pt x="0" y="2512379"/>
                </a:lnTo>
                <a:lnTo>
                  <a:pt x="0" y="0"/>
                </a:lnTo>
                <a:close/>
              </a:path>
            </a:pathLst>
          </a:custGeom>
          <a:blipFill>
            <a:blip r:embed="rId7"/>
            <a:stretch>
              <a:fillRect l="0" t="0" r="0" b="0"/>
            </a:stretch>
          </a:blipFill>
        </p:spPr>
      </p:sp>
      <p:sp>
        <p:nvSpPr>
          <p:cNvPr name="Freeform 8" id="8"/>
          <p:cNvSpPr/>
          <p:nvPr/>
        </p:nvSpPr>
        <p:spPr>
          <a:xfrm flipH="false" flipV="false" rot="0">
            <a:off x="1998796" y="7177241"/>
            <a:ext cx="2197248" cy="2197248"/>
          </a:xfrm>
          <a:custGeom>
            <a:avLst/>
            <a:gdLst/>
            <a:ahLst/>
            <a:cxnLst/>
            <a:rect r="r" b="b" t="t" l="l"/>
            <a:pathLst>
              <a:path h="2197248" w="2197248">
                <a:moveTo>
                  <a:pt x="0" y="0"/>
                </a:moveTo>
                <a:lnTo>
                  <a:pt x="2197248" y="0"/>
                </a:lnTo>
                <a:lnTo>
                  <a:pt x="2197248" y="2197248"/>
                </a:lnTo>
                <a:lnTo>
                  <a:pt x="0" y="2197248"/>
                </a:lnTo>
                <a:lnTo>
                  <a:pt x="0" y="0"/>
                </a:lnTo>
                <a:close/>
              </a:path>
            </a:pathLst>
          </a:custGeom>
          <a:blipFill>
            <a:blip r:embed="rId8"/>
            <a:stretch>
              <a:fillRect l="0" t="0" r="0" b="0"/>
            </a:stretch>
          </a:blipFill>
        </p:spPr>
      </p:sp>
      <p:sp>
        <p:nvSpPr>
          <p:cNvPr name="Freeform 9" id="9"/>
          <p:cNvSpPr/>
          <p:nvPr/>
        </p:nvSpPr>
        <p:spPr>
          <a:xfrm flipH="false" flipV="false" rot="0">
            <a:off x="12268352" y="6046687"/>
            <a:ext cx="4637102" cy="2386744"/>
          </a:xfrm>
          <a:custGeom>
            <a:avLst/>
            <a:gdLst/>
            <a:ahLst/>
            <a:cxnLst/>
            <a:rect r="r" b="b" t="t" l="l"/>
            <a:pathLst>
              <a:path h="2386744" w="4637102">
                <a:moveTo>
                  <a:pt x="0" y="0"/>
                </a:moveTo>
                <a:lnTo>
                  <a:pt x="4637102" y="0"/>
                </a:lnTo>
                <a:lnTo>
                  <a:pt x="4637102" y="2386744"/>
                </a:lnTo>
                <a:lnTo>
                  <a:pt x="0" y="2386744"/>
                </a:lnTo>
                <a:lnTo>
                  <a:pt x="0" y="0"/>
                </a:lnTo>
                <a:close/>
              </a:path>
            </a:pathLst>
          </a:custGeom>
          <a:blipFill>
            <a:blip r:embed="rId9"/>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29029" y="-2732565"/>
            <a:ext cx="15752129" cy="157521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TextBox 4" id="4"/>
          <p:cNvSpPr txBox="true"/>
          <p:nvPr/>
        </p:nvSpPr>
        <p:spPr>
          <a:xfrm rot="0">
            <a:off x="1927602" y="4271215"/>
            <a:ext cx="7056855" cy="2105025"/>
          </a:xfrm>
          <a:prstGeom prst="rect">
            <a:avLst/>
          </a:prstGeom>
        </p:spPr>
        <p:txBody>
          <a:bodyPr anchor="t" rtlCol="false" tIns="0" lIns="0" bIns="0" rIns="0">
            <a:spAutoFit/>
          </a:bodyPr>
          <a:lstStyle/>
          <a:p>
            <a:pPr algn="just">
              <a:lnSpc>
                <a:spcPts val="8399"/>
              </a:lnSpc>
            </a:pPr>
            <a:r>
              <a:rPr lang="en-US" sz="6999" spc="-139">
                <a:solidFill>
                  <a:srgbClr val="FFFFFF"/>
                </a:solidFill>
                <a:latin typeface="Antonio Bold"/>
              </a:rPr>
              <a:t>Merci!</a:t>
            </a:r>
          </a:p>
          <a:p>
            <a:pPr marL="0" indent="0" lvl="0">
              <a:lnSpc>
                <a:spcPts val="8399"/>
              </a:lnSpc>
            </a:pPr>
            <a:r>
              <a:rPr lang="en-US" sz="6999" spc="-139">
                <a:solidFill>
                  <a:srgbClr val="FFFFFF"/>
                </a:solidFill>
                <a:latin typeface="Antonio Bold"/>
              </a:rPr>
              <a:t>Des questions?</a:t>
            </a:r>
          </a:p>
        </p:txBody>
      </p:sp>
      <p:grpSp>
        <p:nvGrpSpPr>
          <p:cNvPr name="Group 5" id="5"/>
          <p:cNvGrpSpPr/>
          <p:nvPr/>
        </p:nvGrpSpPr>
        <p:grpSpPr>
          <a:xfrm rot="2700000">
            <a:off x="10105880" y="5102049"/>
            <a:ext cx="12098771" cy="6654453"/>
            <a:chOff x="0" y="0"/>
            <a:chExt cx="4060919" cy="2233549"/>
          </a:xfrm>
        </p:grpSpPr>
        <p:sp>
          <p:nvSpPr>
            <p:cNvPr name="Freeform 6" id="6"/>
            <p:cNvSpPr/>
            <p:nvPr/>
          </p:nvSpPr>
          <p:spPr>
            <a:xfrm flipH="false" flipV="false" rot="0">
              <a:off x="19050" y="19050"/>
              <a:ext cx="4022947" cy="2195449"/>
            </a:xfrm>
            <a:custGeom>
              <a:avLst/>
              <a:gdLst/>
              <a:ahLst/>
              <a:cxnLst/>
              <a:rect r="r" b="b" t="t" l="l"/>
              <a:pathLst>
                <a:path h="2195449" w="4022947">
                  <a:moveTo>
                    <a:pt x="2925031" y="2195449"/>
                  </a:moveTo>
                  <a:lnTo>
                    <a:pt x="1097788" y="2195449"/>
                  </a:lnTo>
                  <a:cubicBezTo>
                    <a:pt x="491490" y="2195449"/>
                    <a:pt x="0" y="1703959"/>
                    <a:pt x="0" y="1097661"/>
                  </a:cubicBezTo>
                  <a:cubicBezTo>
                    <a:pt x="0" y="491490"/>
                    <a:pt x="491490" y="0"/>
                    <a:pt x="1097788" y="0"/>
                  </a:cubicBezTo>
                  <a:lnTo>
                    <a:pt x="2925158" y="0"/>
                  </a:lnTo>
                  <a:cubicBezTo>
                    <a:pt x="3531457" y="0"/>
                    <a:pt x="4022947" y="491490"/>
                    <a:pt x="4022947" y="1097788"/>
                  </a:cubicBezTo>
                  <a:cubicBezTo>
                    <a:pt x="4022820" y="1703959"/>
                    <a:pt x="3531329" y="2195449"/>
                    <a:pt x="2925031" y="2195449"/>
                  </a:cubicBezTo>
                  <a:close/>
                </a:path>
              </a:pathLst>
            </a:custGeom>
            <a:solidFill>
              <a:srgbClr val="F1EEEE"/>
            </a:solidFill>
          </p:spPr>
        </p:sp>
        <p:sp>
          <p:nvSpPr>
            <p:cNvPr name="Freeform 7" id="7"/>
            <p:cNvSpPr/>
            <p:nvPr/>
          </p:nvSpPr>
          <p:spPr>
            <a:xfrm flipH="false" flipV="false" rot="0">
              <a:off x="0" y="0"/>
              <a:ext cx="4060920" cy="2233549"/>
            </a:xfrm>
            <a:custGeom>
              <a:avLst/>
              <a:gdLst/>
              <a:ahLst/>
              <a:cxnLst/>
              <a:rect r="r" b="b" t="t" l="l"/>
              <a:pathLst>
                <a:path h="2233549" w="4060920">
                  <a:moveTo>
                    <a:pt x="2944081" y="2233549"/>
                  </a:moveTo>
                  <a:lnTo>
                    <a:pt x="1116838" y="2233549"/>
                  </a:lnTo>
                  <a:cubicBezTo>
                    <a:pt x="501015" y="2233549"/>
                    <a:pt x="0" y="1732534"/>
                    <a:pt x="0" y="1116838"/>
                  </a:cubicBezTo>
                  <a:cubicBezTo>
                    <a:pt x="0" y="501015"/>
                    <a:pt x="501015" y="0"/>
                    <a:pt x="1116838" y="0"/>
                  </a:cubicBezTo>
                  <a:lnTo>
                    <a:pt x="2944208" y="0"/>
                  </a:lnTo>
                  <a:cubicBezTo>
                    <a:pt x="3559904" y="0"/>
                    <a:pt x="4060920" y="501015"/>
                    <a:pt x="4060920" y="1116838"/>
                  </a:cubicBezTo>
                  <a:cubicBezTo>
                    <a:pt x="4060920" y="1732534"/>
                    <a:pt x="3559904" y="2233549"/>
                    <a:pt x="2944081" y="2233549"/>
                  </a:cubicBezTo>
                  <a:close/>
                  <a:moveTo>
                    <a:pt x="1116838" y="38100"/>
                  </a:moveTo>
                  <a:cubicBezTo>
                    <a:pt x="521970" y="38100"/>
                    <a:pt x="38100" y="521970"/>
                    <a:pt x="38100" y="1116838"/>
                  </a:cubicBezTo>
                  <a:cubicBezTo>
                    <a:pt x="38100" y="1711579"/>
                    <a:pt x="521970" y="2195576"/>
                    <a:pt x="1116838" y="2195576"/>
                  </a:cubicBezTo>
                  <a:lnTo>
                    <a:pt x="2944208" y="2195576"/>
                  </a:lnTo>
                  <a:cubicBezTo>
                    <a:pt x="3538950" y="2195576"/>
                    <a:pt x="4022947" y="1711706"/>
                    <a:pt x="4022947" y="1116838"/>
                  </a:cubicBezTo>
                  <a:cubicBezTo>
                    <a:pt x="4022820" y="521970"/>
                    <a:pt x="3538949" y="38100"/>
                    <a:pt x="2944081" y="38100"/>
                  </a:cubicBezTo>
                  <a:lnTo>
                    <a:pt x="1116838" y="38100"/>
                  </a:lnTo>
                  <a:close/>
                </a:path>
              </a:pathLst>
            </a:custGeom>
            <a:solidFill>
              <a:srgbClr val="F1EEEE"/>
            </a:solidFill>
          </p:spPr>
        </p:sp>
      </p:grpSp>
      <p:grpSp>
        <p:nvGrpSpPr>
          <p:cNvPr name="Group 8" id="8"/>
          <p:cNvGrpSpPr>
            <a:grpSpLocks noChangeAspect="true"/>
          </p:cNvGrpSpPr>
          <p:nvPr/>
        </p:nvGrpSpPr>
        <p:grpSpPr>
          <a:xfrm rot="0">
            <a:off x="11651440" y="3753055"/>
            <a:ext cx="5246391" cy="5246370"/>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t="0" r="-24999" b="0"/>
              </a:stretch>
            </a:blipFill>
          </p:spPr>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900816" y="3282328"/>
            <a:ext cx="10854482"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Open Sans 2 Bold"/>
              </a:rPr>
              <a:t>Organisation de l'équipe</a:t>
            </a:r>
          </a:p>
        </p:txBody>
      </p:sp>
      <p:grpSp>
        <p:nvGrpSpPr>
          <p:cNvPr name="Group 3" id="3"/>
          <p:cNvGrpSpPr/>
          <p:nvPr/>
        </p:nvGrpSpPr>
        <p:grpSpPr>
          <a:xfrm rot="4319421">
            <a:off x="-5144540" y="-6334505"/>
            <a:ext cx="14478868" cy="12669009"/>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68D6A3"/>
            </a:solidFill>
          </p:spPr>
        </p:sp>
        <p:sp>
          <p:nvSpPr>
            <p:cNvPr name="TextBox 5" id="5"/>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776939">
            <a:off x="-7239434" y="2508713"/>
            <a:ext cx="14478868" cy="12669009"/>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BF63"/>
            </a:solidFill>
          </p:spPr>
        </p:sp>
        <p:sp>
          <p:nvSpPr>
            <p:cNvPr name="TextBox 8" id="8"/>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56260" y="3594176"/>
            <a:ext cx="4351940" cy="5039111"/>
            <a:chOff x="0" y="0"/>
            <a:chExt cx="1146190" cy="1327173"/>
          </a:xfrm>
        </p:grpSpPr>
        <p:sp>
          <p:nvSpPr>
            <p:cNvPr name="Freeform 3" id="3"/>
            <p:cNvSpPr/>
            <p:nvPr/>
          </p:nvSpPr>
          <p:spPr>
            <a:xfrm flipH="false" flipV="false" rot="0">
              <a:off x="0" y="0"/>
              <a:ext cx="1146190" cy="1327173"/>
            </a:xfrm>
            <a:custGeom>
              <a:avLst/>
              <a:gdLst/>
              <a:ahLst/>
              <a:cxnLst/>
              <a:rect r="r" b="b" t="t" l="l"/>
              <a:pathLst>
                <a:path h="1327173" w="1146190">
                  <a:moveTo>
                    <a:pt x="90727" y="0"/>
                  </a:moveTo>
                  <a:lnTo>
                    <a:pt x="1055463" y="0"/>
                  </a:lnTo>
                  <a:cubicBezTo>
                    <a:pt x="1079525" y="0"/>
                    <a:pt x="1102602" y="9559"/>
                    <a:pt x="1119617" y="26573"/>
                  </a:cubicBezTo>
                  <a:cubicBezTo>
                    <a:pt x="1136631" y="43588"/>
                    <a:pt x="1146190" y="66665"/>
                    <a:pt x="1146190" y="90727"/>
                  </a:cubicBezTo>
                  <a:lnTo>
                    <a:pt x="1146190" y="1236446"/>
                  </a:lnTo>
                  <a:cubicBezTo>
                    <a:pt x="1146190" y="1260509"/>
                    <a:pt x="1136631" y="1283585"/>
                    <a:pt x="1119617" y="1300600"/>
                  </a:cubicBezTo>
                  <a:cubicBezTo>
                    <a:pt x="1102602" y="1317614"/>
                    <a:pt x="1079525" y="1327173"/>
                    <a:pt x="1055463" y="1327173"/>
                  </a:cubicBezTo>
                  <a:lnTo>
                    <a:pt x="90727" y="1327173"/>
                  </a:lnTo>
                  <a:cubicBezTo>
                    <a:pt x="40620" y="1327173"/>
                    <a:pt x="0" y="1286553"/>
                    <a:pt x="0" y="1236446"/>
                  </a:cubicBezTo>
                  <a:lnTo>
                    <a:pt x="0" y="90727"/>
                  </a:lnTo>
                  <a:cubicBezTo>
                    <a:pt x="0" y="66665"/>
                    <a:pt x="9559" y="43588"/>
                    <a:pt x="26573" y="26573"/>
                  </a:cubicBezTo>
                  <a:cubicBezTo>
                    <a:pt x="43588" y="9559"/>
                    <a:pt x="66665" y="0"/>
                    <a:pt x="90727" y="0"/>
                  </a:cubicBezTo>
                  <a:close/>
                </a:path>
              </a:pathLst>
            </a:custGeom>
            <a:solidFill>
              <a:srgbClr val="68D6A3"/>
            </a:solidFill>
          </p:spPr>
        </p:sp>
        <p:sp>
          <p:nvSpPr>
            <p:cNvPr name="TextBox 4" id="4"/>
            <p:cNvSpPr txBox="true"/>
            <p:nvPr/>
          </p:nvSpPr>
          <p:spPr>
            <a:xfrm>
              <a:off x="0" y="38100"/>
              <a:ext cx="1146190" cy="1289073"/>
            </a:xfrm>
            <a:prstGeom prst="rect">
              <a:avLst/>
            </a:prstGeom>
          </p:spPr>
          <p:txBody>
            <a:bodyPr anchor="ctr" rtlCol="false" tIns="50800" lIns="50800" bIns="50800" rIns="50800"/>
            <a:lstStyle/>
            <a:p>
              <a:pPr algn="ctr">
                <a:lnSpc>
                  <a:spcPts val="2228"/>
                </a:lnSpc>
              </a:pPr>
            </a:p>
          </p:txBody>
        </p:sp>
      </p:grpSp>
      <p:grpSp>
        <p:nvGrpSpPr>
          <p:cNvPr name="Group 5" id="5"/>
          <p:cNvGrpSpPr/>
          <p:nvPr/>
        </p:nvGrpSpPr>
        <p:grpSpPr>
          <a:xfrm rot="0">
            <a:off x="9764288" y="3594176"/>
            <a:ext cx="4351940" cy="5039111"/>
            <a:chOff x="0" y="0"/>
            <a:chExt cx="1146190" cy="1327173"/>
          </a:xfrm>
        </p:grpSpPr>
        <p:sp>
          <p:nvSpPr>
            <p:cNvPr name="Freeform 6" id="6"/>
            <p:cNvSpPr/>
            <p:nvPr/>
          </p:nvSpPr>
          <p:spPr>
            <a:xfrm flipH="false" flipV="false" rot="0">
              <a:off x="0" y="0"/>
              <a:ext cx="1146190" cy="1327173"/>
            </a:xfrm>
            <a:custGeom>
              <a:avLst/>
              <a:gdLst/>
              <a:ahLst/>
              <a:cxnLst/>
              <a:rect r="r" b="b" t="t" l="l"/>
              <a:pathLst>
                <a:path h="1327173" w="1146190">
                  <a:moveTo>
                    <a:pt x="90727" y="0"/>
                  </a:moveTo>
                  <a:lnTo>
                    <a:pt x="1055463" y="0"/>
                  </a:lnTo>
                  <a:cubicBezTo>
                    <a:pt x="1079525" y="0"/>
                    <a:pt x="1102602" y="9559"/>
                    <a:pt x="1119617" y="26573"/>
                  </a:cubicBezTo>
                  <a:cubicBezTo>
                    <a:pt x="1136631" y="43588"/>
                    <a:pt x="1146190" y="66665"/>
                    <a:pt x="1146190" y="90727"/>
                  </a:cubicBezTo>
                  <a:lnTo>
                    <a:pt x="1146190" y="1236446"/>
                  </a:lnTo>
                  <a:cubicBezTo>
                    <a:pt x="1146190" y="1260509"/>
                    <a:pt x="1136631" y="1283585"/>
                    <a:pt x="1119617" y="1300600"/>
                  </a:cubicBezTo>
                  <a:cubicBezTo>
                    <a:pt x="1102602" y="1317614"/>
                    <a:pt x="1079525" y="1327173"/>
                    <a:pt x="1055463" y="1327173"/>
                  </a:cubicBezTo>
                  <a:lnTo>
                    <a:pt x="90727" y="1327173"/>
                  </a:lnTo>
                  <a:cubicBezTo>
                    <a:pt x="40620" y="1327173"/>
                    <a:pt x="0" y="1286553"/>
                    <a:pt x="0" y="1236446"/>
                  </a:cubicBezTo>
                  <a:lnTo>
                    <a:pt x="0" y="90727"/>
                  </a:lnTo>
                  <a:cubicBezTo>
                    <a:pt x="0" y="66665"/>
                    <a:pt x="9559" y="43588"/>
                    <a:pt x="26573" y="26573"/>
                  </a:cubicBezTo>
                  <a:cubicBezTo>
                    <a:pt x="43588" y="9559"/>
                    <a:pt x="66665" y="0"/>
                    <a:pt x="90727" y="0"/>
                  </a:cubicBezTo>
                  <a:close/>
                </a:path>
              </a:pathLst>
            </a:custGeom>
            <a:solidFill>
              <a:srgbClr val="68D6A3"/>
            </a:solidFill>
          </p:spPr>
        </p:sp>
        <p:sp>
          <p:nvSpPr>
            <p:cNvPr name="TextBox 7" id="7"/>
            <p:cNvSpPr txBox="true"/>
            <p:nvPr/>
          </p:nvSpPr>
          <p:spPr>
            <a:xfrm>
              <a:off x="0" y="38100"/>
              <a:ext cx="1146190" cy="1289073"/>
            </a:xfrm>
            <a:prstGeom prst="rect">
              <a:avLst/>
            </a:prstGeom>
          </p:spPr>
          <p:txBody>
            <a:bodyPr anchor="ctr" rtlCol="false" tIns="50800" lIns="50800" bIns="50800" rIns="50800"/>
            <a:lstStyle/>
            <a:p>
              <a:pPr algn="ctr">
                <a:lnSpc>
                  <a:spcPts val="2228"/>
                </a:lnSpc>
              </a:pPr>
            </a:p>
          </p:txBody>
        </p:sp>
      </p:grpSp>
      <p:grpSp>
        <p:nvGrpSpPr>
          <p:cNvPr name="Group 8" id="8"/>
          <p:cNvGrpSpPr>
            <a:grpSpLocks noChangeAspect="true"/>
          </p:cNvGrpSpPr>
          <p:nvPr/>
        </p:nvGrpSpPr>
        <p:grpSpPr>
          <a:xfrm rot="0">
            <a:off x="5503076" y="3908077"/>
            <a:ext cx="2458307" cy="2458297"/>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10" id="10"/>
          <p:cNvGrpSpPr>
            <a:grpSpLocks noChangeAspect="true"/>
          </p:cNvGrpSpPr>
          <p:nvPr/>
        </p:nvGrpSpPr>
        <p:grpSpPr>
          <a:xfrm rot="0">
            <a:off x="10711105" y="3908077"/>
            <a:ext cx="2458307" cy="245829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sp>
        <p:nvSpPr>
          <p:cNvPr name="Freeform 12" id="12"/>
          <p:cNvSpPr/>
          <p:nvPr/>
        </p:nvSpPr>
        <p:spPr>
          <a:xfrm flipH="false" flipV="false" rot="0">
            <a:off x="11308131" y="4185785"/>
            <a:ext cx="1265416" cy="1902882"/>
          </a:xfrm>
          <a:custGeom>
            <a:avLst/>
            <a:gdLst/>
            <a:ahLst/>
            <a:cxnLst/>
            <a:rect r="r" b="b" t="t" l="l"/>
            <a:pathLst>
              <a:path h="1902882" w="1265416">
                <a:moveTo>
                  <a:pt x="0" y="0"/>
                </a:moveTo>
                <a:lnTo>
                  <a:pt x="1265416" y="0"/>
                </a:lnTo>
                <a:lnTo>
                  <a:pt x="1265416" y="1902882"/>
                </a:lnTo>
                <a:lnTo>
                  <a:pt x="0" y="1902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325036" y="686747"/>
            <a:ext cx="16216613" cy="798206"/>
          </a:xfrm>
          <a:prstGeom prst="rect">
            <a:avLst/>
          </a:prstGeom>
        </p:spPr>
        <p:txBody>
          <a:bodyPr anchor="t" rtlCol="false" tIns="0" lIns="0" bIns="0" rIns="0">
            <a:spAutoFit/>
          </a:bodyPr>
          <a:lstStyle/>
          <a:p>
            <a:pPr marL="0" indent="0" lvl="0">
              <a:lnSpc>
                <a:spcPts val="5940"/>
              </a:lnSpc>
              <a:spcBef>
                <a:spcPct val="0"/>
              </a:spcBef>
            </a:pPr>
            <a:r>
              <a:rPr lang="en-US" sz="6000">
                <a:solidFill>
                  <a:srgbClr val="484747"/>
                </a:solidFill>
                <a:latin typeface="HK Grotesk Bold"/>
              </a:rPr>
              <a:t>L'Équipe de direction de INTRA-TAMC Agency</a:t>
            </a:r>
          </a:p>
        </p:txBody>
      </p:sp>
      <p:sp>
        <p:nvSpPr>
          <p:cNvPr name="TextBox 14" id="14"/>
          <p:cNvSpPr txBox="true"/>
          <p:nvPr/>
        </p:nvSpPr>
        <p:spPr>
          <a:xfrm rot="0">
            <a:off x="6157048" y="2399916"/>
            <a:ext cx="5973904" cy="425985"/>
          </a:xfrm>
          <a:prstGeom prst="rect">
            <a:avLst/>
          </a:prstGeom>
        </p:spPr>
        <p:txBody>
          <a:bodyPr anchor="t" rtlCol="false" tIns="0" lIns="0" bIns="0" rIns="0">
            <a:spAutoFit/>
          </a:bodyPr>
          <a:lstStyle/>
          <a:p>
            <a:pPr algn="l" marL="0" indent="0" lvl="0">
              <a:lnSpc>
                <a:spcPts val="3289"/>
              </a:lnSpc>
              <a:spcBef>
                <a:spcPct val="0"/>
              </a:spcBef>
            </a:pPr>
            <a:r>
              <a:rPr lang="en-US" sz="2963" spc="-74" u="sng">
                <a:solidFill>
                  <a:srgbClr val="3E3D4A"/>
                </a:solidFill>
                <a:latin typeface="HK Grotesk Bold"/>
              </a:rPr>
              <a:t>Rencontrez notre équipe de direction</a:t>
            </a:r>
          </a:p>
        </p:txBody>
      </p:sp>
      <p:sp>
        <p:nvSpPr>
          <p:cNvPr name="TextBox 15" id="15"/>
          <p:cNvSpPr txBox="true"/>
          <p:nvPr/>
        </p:nvSpPr>
        <p:spPr>
          <a:xfrm rot="0">
            <a:off x="4923224" y="6686063"/>
            <a:ext cx="3689683" cy="548112"/>
          </a:xfrm>
          <a:prstGeom prst="rect">
            <a:avLst/>
          </a:prstGeom>
        </p:spPr>
        <p:txBody>
          <a:bodyPr anchor="t" rtlCol="false" tIns="0" lIns="0" bIns="0" rIns="0">
            <a:spAutoFit/>
          </a:bodyPr>
          <a:lstStyle/>
          <a:p>
            <a:pPr algn="ctr" marL="0" indent="0" lvl="0">
              <a:lnSpc>
                <a:spcPts val="4203"/>
              </a:lnSpc>
              <a:spcBef>
                <a:spcPct val="0"/>
              </a:spcBef>
            </a:pPr>
            <a:r>
              <a:rPr lang="en-US" sz="3787" spc="-94">
                <a:solidFill>
                  <a:srgbClr val="000000"/>
                </a:solidFill>
                <a:latin typeface="Muli Bold"/>
              </a:rPr>
              <a:t>LEE MILLER</a:t>
            </a:r>
          </a:p>
        </p:txBody>
      </p:sp>
      <p:sp>
        <p:nvSpPr>
          <p:cNvPr name="TextBox 16" id="16"/>
          <p:cNvSpPr txBox="true"/>
          <p:nvPr/>
        </p:nvSpPr>
        <p:spPr>
          <a:xfrm rot="0">
            <a:off x="9711400" y="6686063"/>
            <a:ext cx="4404828" cy="548112"/>
          </a:xfrm>
          <a:prstGeom prst="rect">
            <a:avLst/>
          </a:prstGeom>
        </p:spPr>
        <p:txBody>
          <a:bodyPr anchor="t" rtlCol="false" tIns="0" lIns="0" bIns="0" rIns="0">
            <a:spAutoFit/>
          </a:bodyPr>
          <a:lstStyle/>
          <a:p>
            <a:pPr algn="ctr" marL="0" indent="0" lvl="0">
              <a:lnSpc>
                <a:spcPts val="4203"/>
              </a:lnSpc>
              <a:spcBef>
                <a:spcPct val="0"/>
              </a:spcBef>
            </a:pPr>
            <a:r>
              <a:rPr lang="en-US" sz="3787" spc="-94">
                <a:solidFill>
                  <a:srgbClr val="000000"/>
                </a:solidFill>
                <a:latin typeface="Muli Bold"/>
              </a:rPr>
              <a:t>Chaima Aicheche</a:t>
            </a:r>
          </a:p>
        </p:txBody>
      </p:sp>
      <p:sp>
        <p:nvSpPr>
          <p:cNvPr name="TextBox 17" id="17"/>
          <p:cNvSpPr txBox="true"/>
          <p:nvPr/>
        </p:nvSpPr>
        <p:spPr>
          <a:xfrm rot="0">
            <a:off x="5119440" y="7167500"/>
            <a:ext cx="3225579" cy="454909"/>
          </a:xfrm>
          <a:prstGeom prst="rect">
            <a:avLst/>
          </a:prstGeom>
        </p:spPr>
        <p:txBody>
          <a:bodyPr anchor="t" rtlCol="false" tIns="0" lIns="0" bIns="0" rIns="0">
            <a:spAutoFit/>
          </a:bodyPr>
          <a:lstStyle/>
          <a:p>
            <a:pPr algn="ctr">
              <a:lnSpc>
                <a:spcPts val="3739"/>
              </a:lnSpc>
              <a:spcBef>
                <a:spcPts val="2804"/>
              </a:spcBef>
            </a:pPr>
            <a:r>
              <a:rPr lang="en-US" sz="2579">
                <a:solidFill>
                  <a:srgbClr val="000000"/>
                </a:solidFill>
                <a:latin typeface="Open Sans 1"/>
              </a:rPr>
              <a:t>Fondatrice</a:t>
            </a:r>
          </a:p>
        </p:txBody>
      </p:sp>
      <p:sp>
        <p:nvSpPr>
          <p:cNvPr name="TextBox 18" id="18"/>
          <p:cNvSpPr txBox="true"/>
          <p:nvPr/>
        </p:nvSpPr>
        <p:spPr>
          <a:xfrm rot="0">
            <a:off x="9947835" y="7206484"/>
            <a:ext cx="3986008" cy="444500"/>
          </a:xfrm>
          <a:prstGeom prst="rect">
            <a:avLst/>
          </a:prstGeom>
        </p:spPr>
        <p:txBody>
          <a:bodyPr anchor="t" rtlCol="false" tIns="0" lIns="0" bIns="0" rIns="0">
            <a:spAutoFit/>
          </a:bodyPr>
          <a:lstStyle/>
          <a:p>
            <a:pPr algn="ctr">
              <a:lnSpc>
                <a:spcPts val="3625"/>
              </a:lnSpc>
              <a:spcBef>
                <a:spcPts val="2718"/>
              </a:spcBef>
            </a:pPr>
            <a:r>
              <a:rPr lang="en-US" sz="2500">
                <a:solidFill>
                  <a:srgbClr val="000000"/>
                </a:solidFill>
                <a:latin typeface="Open Sans 1"/>
              </a:rPr>
              <a:t>Chef de Projet</a:t>
            </a:r>
            <a:r>
              <a:rPr lang="en-US" sz="2500">
                <a:solidFill>
                  <a:srgbClr val="000000"/>
                </a:solidFill>
                <a:latin typeface="Open Sans 1"/>
              </a:rPr>
              <a:t> </a:t>
            </a:r>
          </a:p>
        </p:txBody>
      </p:sp>
      <p:sp>
        <p:nvSpPr>
          <p:cNvPr name="Freeform 19" id="19"/>
          <p:cNvSpPr/>
          <p:nvPr/>
        </p:nvSpPr>
        <p:spPr>
          <a:xfrm flipH="false" flipV="false" rot="0">
            <a:off x="6239079" y="4272325"/>
            <a:ext cx="1057971" cy="1841406"/>
          </a:xfrm>
          <a:custGeom>
            <a:avLst/>
            <a:gdLst/>
            <a:ahLst/>
            <a:cxnLst/>
            <a:rect r="r" b="b" t="t" l="l"/>
            <a:pathLst>
              <a:path h="1841406" w="1057971">
                <a:moveTo>
                  <a:pt x="0" y="0"/>
                </a:moveTo>
                <a:lnTo>
                  <a:pt x="1057972" y="0"/>
                </a:lnTo>
                <a:lnTo>
                  <a:pt x="1057972" y="1841406"/>
                </a:lnTo>
                <a:lnTo>
                  <a:pt x="0" y="1841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00401" y="3600450"/>
            <a:ext cx="4351940" cy="5039111"/>
            <a:chOff x="0" y="0"/>
            <a:chExt cx="1146190" cy="1327173"/>
          </a:xfrm>
        </p:grpSpPr>
        <p:sp>
          <p:nvSpPr>
            <p:cNvPr name="Freeform 3" id="3"/>
            <p:cNvSpPr/>
            <p:nvPr/>
          </p:nvSpPr>
          <p:spPr>
            <a:xfrm flipH="false" flipV="false" rot="0">
              <a:off x="0" y="0"/>
              <a:ext cx="1146190" cy="1327173"/>
            </a:xfrm>
            <a:custGeom>
              <a:avLst/>
              <a:gdLst/>
              <a:ahLst/>
              <a:cxnLst/>
              <a:rect r="r" b="b" t="t" l="l"/>
              <a:pathLst>
                <a:path h="1327173" w="1146190">
                  <a:moveTo>
                    <a:pt x="90727" y="0"/>
                  </a:moveTo>
                  <a:lnTo>
                    <a:pt x="1055463" y="0"/>
                  </a:lnTo>
                  <a:cubicBezTo>
                    <a:pt x="1079525" y="0"/>
                    <a:pt x="1102602" y="9559"/>
                    <a:pt x="1119617" y="26573"/>
                  </a:cubicBezTo>
                  <a:cubicBezTo>
                    <a:pt x="1136631" y="43588"/>
                    <a:pt x="1146190" y="66665"/>
                    <a:pt x="1146190" y="90727"/>
                  </a:cubicBezTo>
                  <a:lnTo>
                    <a:pt x="1146190" y="1236446"/>
                  </a:lnTo>
                  <a:cubicBezTo>
                    <a:pt x="1146190" y="1260509"/>
                    <a:pt x="1136631" y="1283585"/>
                    <a:pt x="1119617" y="1300600"/>
                  </a:cubicBezTo>
                  <a:cubicBezTo>
                    <a:pt x="1102602" y="1317614"/>
                    <a:pt x="1079525" y="1327173"/>
                    <a:pt x="1055463" y="1327173"/>
                  </a:cubicBezTo>
                  <a:lnTo>
                    <a:pt x="90727" y="1327173"/>
                  </a:lnTo>
                  <a:cubicBezTo>
                    <a:pt x="40620" y="1327173"/>
                    <a:pt x="0" y="1286553"/>
                    <a:pt x="0" y="1236446"/>
                  </a:cubicBezTo>
                  <a:lnTo>
                    <a:pt x="0" y="90727"/>
                  </a:lnTo>
                  <a:cubicBezTo>
                    <a:pt x="0" y="66665"/>
                    <a:pt x="9559" y="43588"/>
                    <a:pt x="26573" y="26573"/>
                  </a:cubicBezTo>
                  <a:cubicBezTo>
                    <a:pt x="43588" y="9559"/>
                    <a:pt x="66665" y="0"/>
                    <a:pt x="90727" y="0"/>
                  </a:cubicBezTo>
                  <a:close/>
                </a:path>
              </a:pathLst>
            </a:custGeom>
            <a:solidFill>
              <a:srgbClr val="68D6A3"/>
            </a:solidFill>
          </p:spPr>
        </p:sp>
        <p:sp>
          <p:nvSpPr>
            <p:cNvPr name="TextBox 4" id="4"/>
            <p:cNvSpPr txBox="true"/>
            <p:nvPr/>
          </p:nvSpPr>
          <p:spPr>
            <a:xfrm>
              <a:off x="0" y="38100"/>
              <a:ext cx="1146190" cy="1289073"/>
            </a:xfrm>
            <a:prstGeom prst="rect">
              <a:avLst/>
            </a:prstGeom>
          </p:spPr>
          <p:txBody>
            <a:bodyPr anchor="ctr" rtlCol="false" tIns="50800" lIns="50800" bIns="50800" rIns="50800"/>
            <a:lstStyle/>
            <a:p>
              <a:pPr algn="ctr">
                <a:lnSpc>
                  <a:spcPts val="2228"/>
                </a:lnSpc>
              </a:pPr>
            </a:p>
          </p:txBody>
        </p:sp>
      </p:grpSp>
      <p:grpSp>
        <p:nvGrpSpPr>
          <p:cNvPr name="Group 5" id="5"/>
          <p:cNvGrpSpPr/>
          <p:nvPr/>
        </p:nvGrpSpPr>
        <p:grpSpPr>
          <a:xfrm rot="0">
            <a:off x="7308429" y="3600450"/>
            <a:ext cx="4351940" cy="5039111"/>
            <a:chOff x="0" y="0"/>
            <a:chExt cx="1146190" cy="1327173"/>
          </a:xfrm>
        </p:grpSpPr>
        <p:sp>
          <p:nvSpPr>
            <p:cNvPr name="Freeform 6" id="6"/>
            <p:cNvSpPr/>
            <p:nvPr/>
          </p:nvSpPr>
          <p:spPr>
            <a:xfrm flipH="false" flipV="false" rot="0">
              <a:off x="0" y="0"/>
              <a:ext cx="1146190" cy="1327173"/>
            </a:xfrm>
            <a:custGeom>
              <a:avLst/>
              <a:gdLst/>
              <a:ahLst/>
              <a:cxnLst/>
              <a:rect r="r" b="b" t="t" l="l"/>
              <a:pathLst>
                <a:path h="1327173" w="1146190">
                  <a:moveTo>
                    <a:pt x="90727" y="0"/>
                  </a:moveTo>
                  <a:lnTo>
                    <a:pt x="1055463" y="0"/>
                  </a:lnTo>
                  <a:cubicBezTo>
                    <a:pt x="1079525" y="0"/>
                    <a:pt x="1102602" y="9559"/>
                    <a:pt x="1119617" y="26573"/>
                  </a:cubicBezTo>
                  <a:cubicBezTo>
                    <a:pt x="1136631" y="43588"/>
                    <a:pt x="1146190" y="66665"/>
                    <a:pt x="1146190" y="90727"/>
                  </a:cubicBezTo>
                  <a:lnTo>
                    <a:pt x="1146190" y="1236446"/>
                  </a:lnTo>
                  <a:cubicBezTo>
                    <a:pt x="1146190" y="1260509"/>
                    <a:pt x="1136631" y="1283585"/>
                    <a:pt x="1119617" y="1300600"/>
                  </a:cubicBezTo>
                  <a:cubicBezTo>
                    <a:pt x="1102602" y="1317614"/>
                    <a:pt x="1079525" y="1327173"/>
                    <a:pt x="1055463" y="1327173"/>
                  </a:cubicBezTo>
                  <a:lnTo>
                    <a:pt x="90727" y="1327173"/>
                  </a:lnTo>
                  <a:cubicBezTo>
                    <a:pt x="40620" y="1327173"/>
                    <a:pt x="0" y="1286553"/>
                    <a:pt x="0" y="1236446"/>
                  </a:cubicBezTo>
                  <a:lnTo>
                    <a:pt x="0" y="90727"/>
                  </a:lnTo>
                  <a:cubicBezTo>
                    <a:pt x="0" y="66665"/>
                    <a:pt x="9559" y="43588"/>
                    <a:pt x="26573" y="26573"/>
                  </a:cubicBezTo>
                  <a:cubicBezTo>
                    <a:pt x="43588" y="9559"/>
                    <a:pt x="66665" y="0"/>
                    <a:pt x="90727" y="0"/>
                  </a:cubicBezTo>
                  <a:close/>
                </a:path>
              </a:pathLst>
            </a:custGeom>
            <a:solidFill>
              <a:srgbClr val="68D6A3"/>
            </a:solidFill>
          </p:spPr>
        </p:sp>
        <p:sp>
          <p:nvSpPr>
            <p:cNvPr name="TextBox 7" id="7"/>
            <p:cNvSpPr txBox="true"/>
            <p:nvPr/>
          </p:nvSpPr>
          <p:spPr>
            <a:xfrm>
              <a:off x="0" y="38100"/>
              <a:ext cx="1146190" cy="1289073"/>
            </a:xfrm>
            <a:prstGeom prst="rect">
              <a:avLst/>
            </a:prstGeom>
          </p:spPr>
          <p:txBody>
            <a:bodyPr anchor="ctr" rtlCol="false" tIns="50800" lIns="50800" bIns="50800" rIns="50800"/>
            <a:lstStyle/>
            <a:p>
              <a:pPr algn="ctr">
                <a:lnSpc>
                  <a:spcPts val="2228"/>
                </a:lnSpc>
              </a:pPr>
            </a:p>
          </p:txBody>
        </p:sp>
      </p:grpSp>
      <p:grpSp>
        <p:nvGrpSpPr>
          <p:cNvPr name="Group 8" id="8"/>
          <p:cNvGrpSpPr/>
          <p:nvPr/>
        </p:nvGrpSpPr>
        <p:grpSpPr>
          <a:xfrm rot="0">
            <a:off x="12517619" y="3600450"/>
            <a:ext cx="4351940" cy="5039111"/>
            <a:chOff x="0" y="0"/>
            <a:chExt cx="1146190" cy="1327173"/>
          </a:xfrm>
        </p:grpSpPr>
        <p:sp>
          <p:nvSpPr>
            <p:cNvPr name="Freeform 9" id="9"/>
            <p:cNvSpPr/>
            <p:nvPr/>
          </p:nvSpPr>
          <p:spPr>
            <a:xfrm flipH="false" flipV="false" rot="0">
              <a:off x="0" y="0"/>
              <a:ext cx="1146190" cy="1327173"/>
            </a:xfrm>
            <a:custGeom>
              <a:avLst/>
              <a:gdLst/>
              <a:ahLst/>
              <a:cxnLst/>
              <a:rect r="r" b="b" t="t" l="l"/>
              <a:pathLst>
                <a:path h="1327173" w="1146190">
                  <a:moveTo>
                    <a:pt x="90727" y="0"/>
                  </a:moveTo>
                  <a:lnTo>
                    <a:pt x="1055463" y="0"/>
                  </a:lnTo>
                  <a:cubicBezTo>
                    <a:pt x="1079525" y="0"/>
                    <a:pt x="1102602" y="9559"/>
                    <a:pt x="1119617" y="26573"/>
                  </a:cubicBezTo>
                  <a:cubicBezTo>
                    <a:pt x="1136631" y="43588"/>
                    <a:pt x="1146190" y="66665"/>
                    <a:pt x="1146190" y="90727"/>
                  </a:cubicBezTo>
                  <a:lnTo>
                    <a:pt x="1146190" y="1236446"/>
                  </a:lnTo>
                  <a:cubicBezTo>
                    <a:pt x="1146190" y="1260509"/>
                    <a:pt x="1136631" y="1283585"/>
                    <a:pt x="1119617" y="1300600"/>
                  </a:cubicBezTo>
                  <a:cubicBezTo>
                    <a:pt x="1102602" y="1317614"/>
                    <a:pt x="1079525" y="1327173"/>
                    <a:pt x="1055463" y="1327173"/>
                  </a:cubicBezTo>
                  <a:lnTo>
                    <a:pt x="90727" y="1327173"/>
                  </a:lnTo>
                  <a:cubicBezTo>
                    <a:pt x="40620" y="1327173"/>
                    <a:pt x="0" y="1286553"/>
                    <a:pt x="0" y="1236446"/>
                  </a:cubicBezTo>
                  <a:lnTo>
                    <a:pt x="0" y="90727"/>
                  </a:lnTo>
                  <a:cubicBezTo>
                    <a:pt x="0" y="66665"/>
                    <a:pt x="9559" y="43588"/>
                    <a:pt x="26573" y="26573"/>
                  </a:cubicBezTo>
                  <a:cubicBezTo>
                    <a:pt x="43588" y="9559"/>
                    <a:pt x="66665" y="0"/>
                    <a:pt x="90727" y="0"/>
                  </a:cubicBezTo>
                  <a:close/>
                </a:path>
              </a:pathLst>
            </a:custGeom>
            <a:solidFill>
              <a:srgbClr val="68D6A3"/>
            </a:solidFill>
          </p:spPr>
        </p:sp>
        <p:sp>
          <p:nvSpPr>
            <p:cNvPr name="TextBox 10" id="10"/>
            <p:cNvSpPr txBox="true"/>
            <p:nvPr/>
          </p:nvSpPr>
          <p:spPr>
            <a:xfrm>
              <a:off x="0" y="38100"/>
              <a:ext cx="1146190" cy="1289073"/>
            </a:xfrm>
            <a:prstGeom prst="rect">
              <a:avLst/>
            </a:prstGeom>
          </p:spPr>
          <p:txBody>
            <a:bodyPr anchor="ctr" rtlCol="false" tIns="50800" lIns="50800" bIns="50800" rIns="50800"/>
            <a:lstStyle/>
            <a:p>
              <a:pPr algn="ctr">
                <a:lnSpc>
                  <a:spcPts val="2228"/>
                </a:lnSpc>
              </a:pPr>
            </a:p>
          </p:txBody>
        </p:sp>
      </p:grpSp>
      <p:grpSp>
        <p:nvGrpSpPr>
          <p:cNvPr name="Group 11" id="11"/>
          <p:cNvGrpSpPr>
            <a:grpSpLocks noChangeAspect="true"/>
          </p:cNvGrpSpPr>
          <p:nvPr/>
        </p:nvGrpSpPr>
        <p:grpSpPr>
          <a:xfrm rot="0">
            <a:off x="3047218" y="3914352"/>
            <a:ext cx="2458307" cy="2458297"/>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13" id="13"/>
          <p:cNvGrpSpPr>
            <a:grpSpLocks noChangeAspect="true"/>
          </p:cNvGrpSpPr>
          <p:nvPr/>
        </p:nvGrpSpPr>
        <p:grpSpPr>
          <a:xfrm rot="0">
            <a:off x="8255246" y="3914352"/>
            <a:ext cx="2458307" cy="2458297"/>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15" id="15"/>
          <p:cNvGrpSpPr>
            <a:grpSpLocks noChangeAspect="true"/>
          </p:cNvGrpSpPr>
          <p:nvPr/>
        </p:nvGrpSpPr>
        <p:grpSpPr>
          <a:xfrm rot="0">
            <a:off x="13415396" y="3914352"/>
            <a:ext cx="2458307" cy="2458297"/>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sp>
        <p:nvSpPr>
          <p:cNvPr name="Freeform 17" id="17"/>
          <p:cNvSpPr/>
          <p:nvPr/>
        </p:nvSpPr>
        <p:spPr>
          <a:xfrm flipH="false" flipV="false" rot="0">
            <a:off x="8626567" y="4278600"/>
            <a:ext cx="1716827" cy="1656738"/>
          </a:xfrm>
          <a:custGeom>
            <a:avLst/>
            <a:gdLst/>
            <a:ahLst/>
            <a:cxnLst/>
            <a:rect r="r" b="b" t="t" l="l"/>
            <a:pathLst>
              <a:path h="1656738" w="1716827">
                <a:moveTo>
                  <a:pt x="0" y="0"/>
                </a:moveTo>
                <a:lnTo>
                  <a:pt x="1716827" y="0"/>
                </a:lnTo>
                <a:lnTo>
                  <a:pt x="1716827" y="1656737"/>
                </a:lnTo>
                <a:lnTo>
                  <a:pt x="0" y="16567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428897" y="4247950"/>
            <a:ext cx="1766619" cy="1718037"/>
          </a:xfrm>
          <a:custGeom>
            <a:avLst/>
            <a:gdLst/>
            <a:ahLst/>
            <a:cxnLst/>
            <a:rect r="r" b="b" t="t" l="l"/>
            <a:pathLst>
              <a:path h="1718037" w="1766619">
                <a:moveTo>
                  <a:pt x="0" y="0"/>
                </a:moveTo>
                <a:lnTo>
                  <a:pt x="1766619" y="0"/>
                </a:lnTo>
                <a:lnTo>
                  <a:pt x="1766619" y="1718037"/>
                </a:lnTo>
                <a:lnTo>
                  <a:pt x="0" y="1718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278463" y="811135"/>
            <a:ext cx="14591097" cy="798206"/>
          </a:xfrm>
          <a:prstGeom prst="rect">
            <a:avLst/>
          </a:prstGeom>
        </p:spPr>
        <p:txBody>
          <a:bodyPr anchor="t" rtlCol="false" tIns="0" lIns="0" bIns="0" rIns="0">
            <a:spAutoFit/>
          </a:bodyPr>
          <a:lstStyle/>
          <a:p>
            <a:pPr marL="0" indent="0" lvl="0">
              <a:lnSpc>
                <a:spcPts val="5940"/>
              </a:lnSpc>
              <a:spcBef>
                <a:spcPct val="0"/>
              </a:spcBef>
            </a:pPr>
            <a:r>
              <a:rPr lang="en-US" sz="6000">
                <a:solidFill>
                  <a:srgbClr val="484747"/>
                </a:solidFill>
                <a:latin typeface="HK Grotesk Bold"/>
              </a:rPr>
              <a:t>L'Équipe  Scrum de INTRA-TAMC Agency </a:t>
            </a:r>
          </a:p>
        </p:txBody>
      </p:sp>
      <p:sp>
        <p:nvSpPr>
          <p:cNvPr name="TextBox 20" id="20"/>
          <p:cNvSpPr txBox="true"/>
          <p:nvPr/>
        </p:nvSpPr>
        <p:spPr>
          <a:xfrm rot="0">
            <a:off x="6157048" y="2399916"/>
            <a:ext cx="5271619" cy="425985"/>
          </a:xfrm>
          <a:prstGeom prst="rect">
            <a:avLst/>
          </a:prstGeom>
        </p:spPr>
        <p:txBody>
          <a:bodyPr anchor="t" rtlCol="false" tIns="0" lIns="0" bIns="0" rIns="0">
            <a:spAutoFit/>
          </a:bodyPr>
          <a:lstStyle/>
          <a:p>
            <a:pPr algn="l" marL="0" indent="0" lvl="0">
              <a:lnSpc>
                <a:spcPts val="3289"/>
              </a:lnSpc>
              <a:spcBef>
                <a:spcPct val="0"/>
              </a:spcBef>
            </a:pPr>
            <a:r>
              <a:rPr lang="en-US" sz="2963" spc="-74" u="sng">
                <a:solidFill>
                  <a:srgbClr val="3E3D4A"/>
                </a:solidFill>
                <a:latin typeface="HK Grotesk Bold"/>
              </a:rPr>
              <a:t>Rencontrez notre équipe  Scrum </a:t>
            </a:r>
          </a:p>
        </p:txBody>
      </p:sp>
      <p:sp>
        <p:nvSpPr>
          <p:cNvPr name="TextBox 21" id="21"/>
          <p:cNvSpPr txBox="true"/>
          <p:nvPr/>
        </p:nvSpPr>
        <p:spPr>
          <a:xfrm rot="0">
            <a:off x="2467365" y="6692337"/>
            <a:ext cx="3689683" cy="548112"/>
          </a:xfrm>
          <a:prstGeom prst="rect">
            <a:avLst/>
          </a:prstGeom>
        </p:spPr>
        <p:txBody>
          <a:bodyPr anchor="t" rtlCol="false" tIns="0" lIns="0" bIns="0" rIns="0">
            <a:spAutoFit/>
          </a:bodyPr>
          <a:lstStyle/>
          <a:p>
            <a:pPr algn="ctr" marL="0" indent="0" lvl="0">
              <a:lnSpc>
                <a:spcPts val="4203"/>
              </a:lnSpc>
              <a:spcBef>
                <a:spcPct val="0"/>
              </a:spcBef>
            </a:pPr>
            <a:r>
              <a:rPr lang="en-US" sz="3787" spc="-94">
                <a:solidFill>
                  <a:srgbClr val="000000"/>
                </a:solidFill>
                <a:latin typeface="Muli Bold"/>
              </a:rPr>
              <a:t>Noa Andrieux</a:t>
            </a:r>
          </a:p>
        </p:txBody>
      </p:sp>
      <p:sp>
        <p:nvSpPr>
          <p:cNvPr name="TextBox 22" id="22"/>
          <p:cNvSpPr txBox="true"/>
          <p:nvPr/>
        </p:nvSpPr>
        <p:spPr>
          <a:xfrm rot="0">
            <a:off x="7640139" y="6692337"/>
            <a:ext cx="3689683" cy="548112"/>
          </a:xfrm>
          <a:prstGeom prst="rect">
            <a:avLst/>
          </a:prstGeom>
        </p:spPr>
        <p:txBody>
          <a:bodyPr anchor="t" rtlCol="false" tIns="0" lIns="0" bIns="0" rIns="0">
            <a:spAutoFit/>
          </a:bodyPr>
          <a:lstStyle/>
          <a:p>
            <a:pPr algn="ctr" marL="0" indent="0" lvl="0">
              <a:lnSpc>
                <a:spcPts val="4203"/>
              </a:lnSpc>
              <a:spcBef>
                <a:spcPct val="0"/>
              </a:spcBef>
            </a:pPr>
            <a:r>
              <a:rPr lang="en-US" sz="3787" spc="-94">
                <a:solidFill>
                  <a:srgbClr val="000000"/>
                </a:solidFill>
                <a:latin typeface="Muli Bold"/>
              </a:rPr>
              <a:t>Antoine Auclair</a:t>
            </a:r>
          </a:p>
        </p:txBody>
      </p:sp>
      <p:sp>
        <p:nvSpPr>
          <p:cNvPr name="TextBox 23" id="23"/>
          <p:cNvSpPr txBox="true"/>
          <p:nvPr/>
        </p:nvSpPr>
        <p:spPr>
          <a:xfrm rot="0">
            <a:off x="12799707" y="6692337"/>
            <a:ext cx="3689683" cy="548112"/>
          </a:xfrm>
          <a:prstGeom prst="rect">
            <a:avLst/>
          </a:prstGeom>
        </p:spPr>
        <p:txBody>
          <a:bodyPr anchor="t" rtlCol="false" tIns="0" lIns="0" bIns="0" rIns="0">
            <a:spAutoFit/>
          </a:bodyPr>
          <a:lstStyle/>
          <a:p>
            <a:pPr algn="ctr" marL="0" indent="0" lvl="0">
              <a:lnSpc>
                <a:spcPts val="4203"/>
              </a:lnSpc>
              <a:spcBef>
                <a:spcPct val="0"/>
              </a:spcBef>
            </a:pPr>
            <a:r>
              <a:rPr lang="en-US" sz="3787" spc="-94">
                <a:solidFill>
                  <a:srgbClr val="000000"/>
                </a:solidFill>
                <a:latin typeface="Muli Bold"/>
              </a:rPr>
              <a:t>Meriem Barka</a:t>
            </a:r>
          </a:p>
        </p:txBody>
      </p:sp>
      <p:sp>
        <p:nvSpPr>
          <p:cNvPr name="TextBox 24" id="24"/>
          <p:cNvSpPr txBox="true"/>
          <p:nvPr/>
        </p:nvSpPr>
        <p:spPr>
          <a:xfrm rot="0">
            <a:off x="2663582" y="7173774"/>
            <a:ext cx="3225579" cy="454909"/>
          </a:xfrm>
          <a:prstGeom prst="rect">
            <a:avLst/>
          </a:prstGeom>
        </p:spPr>
        <p:txBody>
          <a:bodyPr anchor="t" rtlCol="false" tIns="0" lIns="0" bIns="0" rIns="0">
            <a:spAutoFit/>
          </a:bodyPr>
          <a:lstStyle/>
          <a:p>
            <a:pPr algn="ctr">
              <a:lnSpc>
                <a:spcPts val="3739"/>
              </a:lnSpc>
              <a:spcBef>
                <a:spcPts val="2804"/>
              </a:spcBef>
            </a:pPr>
            <a:r>
              <a:rPr lang="en-US" sz="2579">
                <a:solidFill>
                  <a:srgbClr val="000000"/>
                </a:solidFill>
                <a:latin typeface="Open Sans 1"/>
              </a:rPr>
              <a:t>product owner</a:t>
            </a:r>
          </a:p>
        </p:txBody>
      </p:sp>
      <p:sp>
        <p:nvSpPr>
          <p:cNvPr name="TextBox 25" id="25"/>
          <p:cNvSpPr txBox="true"/>
          <p:nvPr/>
        </p:nvSpPr>
        <p:spPr>
          <a:xfrm rot="0">
            <a:off x="7491976" y="7212758"/>
            <a:ext cx="3986008" cy="444500"/>
          </a:xfrm>
          <a:prstGeom prst="rect">
            <a:avLst/>
          </a:prstGeom>
        </p:spPr>
        <p:txBody>
          <a:bodyPr anchor="t" rtlCol="false" tIns="0" lIns="0" bIns="0" rIns="0">
            <a:spAutoFit/>
          </a:bodyPr>
          <a:lstStyle/>
          <a:p>
            <a:pPr algn="ctr">
              <a:lnSpc>
                <a:spcPts val="3625"/>
              </a:lnSpc>
              <a:spcBef>
                <a:spcPts val="2718"/>
              </a:spcBef>
            </a:pPr>
            <a:r>
              <a:rPr lang="en-US" sz="2500">
                <a:solidFill>
                  <a:srgbClr val="000000"/>
                </a:solidFill>
                <a:latin typeface="Open Sans 1"/>
              </a:rPr>
              <a:t>Lead Développeur</a:t>
            </a:r>
          </a:p>
        </p:txBody>
      </p:sp>
      <p:sp>
        <p:nvSpPr>
          <p:cNvPr name="TextBox 26" id="26"/>
          <p:cNvSpPr txBox="true"/>
          <p:nvPr/>
        </p:nvSpPr>
        <p:spPr>
          <a:xfrm rot="0">
            <a:off x="12995924" y="7173774"/>
            <a:ext cx="3225579" cy="454909"/>
          </a:xfrm>
          <a:prstGeom prst="rect">
            <a:avLst/>
          </a:prstGeom>
        </p:spPr>
        <p:txBody>
          <a:bodyPr anchor="t" rtlCol="false" tIns="0" lIns="0" bIns="0" rIns="0">
            <a:spAutoFit/>
          </a:bodyPr>
          <a:lstStyle/>
          <a:p>
            <a:pPr algn="ctr">
              <a:lnSpc>
                <a:spcPts val="3739"/>
              </a:lnSpc>
              <a:spcBef>
                <a:spcPts val="2804"/>
              </a:spcBef>
            </a:pPr>
            <a:r>
              <a:rPr lang="en-US" sz="2579">
                <a:solidFill>
                  <a:srgbClr val="000000"/>
                </a:solidFill>
                <a:latin typeface="Open Sans 1"/>
              </a:rPr>
              <a:t> </a:t>
            </a:r>
            <a:r>
              <a:rPr lang="en-US" sz="2579">
                <a:solidFill>
                  <a:srgbClr val="000000"/>
                </a:solidFill>
                <a:latin typeface="Open Sans 1"/>
              </a:rPr>
              <a:t>Scrum Master</a:t>
            </a:r>
          </a:p>
        </p:txBody>
      </p:sp>
      <p:sp>
        <p:nvSpPr>
          <p:cNvPr name="Freeform 27" id="27"/>
          <p:cNvSpPr/>
          <p:nvPr/>
        </p:nvSpPr>
        <p:spPr>
          <a:xfrm flipH="false" flipV="false" rot="0">
            <a:off x="13891768" y="4159670"/>
            <a:ext cx="1603643" cy="1967661"/>
          </a:xfrm>
          <a:custGeom>
            <a:avLst/>
            <a:gdLst/>
            <a:ahLst/>
            <a:cxnLst/>
            <a:rect r="r" b="b" t="t" l="l"/>
            <a:pathLst>
              <a:path h="1967661" w="1603643">
                <a:moveTo>
                  <a:pt x="0" y="0"/>
                </a:moveTo>
                <a:lnTo>
                  <a:pt x="1603643" y="0"/>
                </a:lnTo>
                <a:lnTo>
                  <a:pt x="1603643" y="1967660"/>
                </a:lnTo>
                <a:lnTo>
                  <a:pt x="0" y="19676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8717" y="4426700"/>
            <a:ext cx="3723103" cy="4310980"/>
            <a:chOff x="0" y="0"/>
            <a:chExt cx="1146190" cy="1327173"/>
          </a:xfrm>
        </p:grpSpPr>
        <p:sp>
          <p:nvSpPr>
            <p:cNvPr name="Freeform 3" id="3"/>
            <p:cNvSpPr/>
            <p:nvPr/>
          </p:nvSpPr>
          <p:spPr>
            <a:xfrm flipH="false" flipV="false" rot="0">
              <a:off x="0" y="0"/>
              <a:ext cx="1146190" cy="1327173"/>
            </a:xfrm>
            <a:custGeom>
              <a:avLst/>
              <a:gdLst/>
              <a:ahLst/>
              <a:cxnLst/>
              <a:rect r="r" b="b" t="t" l="l"/>
              <a:pathLst>
                <a:path h="1327173" w="1146190">
                  <a:moveTo>
                    <a:pt x="106051" y="0"/>
                  </a:moveTo>
                  <a:lnTo>
                    <a:pt x="1040139" y="0"/>
                  </a:lnTo>
                  <a:cubicBezTo>
                    <a:pt x="1068266" y="0"/>
                    <a:pt x="1095240" y="11173"/>
                    <a:pt x="1115128" y="31062"/>
                  </a:cubicBezTo>
                  <a:cubicBezTo>
                    <a:pt x="1135017" y="50950"/>
                    <a:pt x="1146190" y="77924"/>
                    <a:pt x="1146190" y="106051"/>
                  </a:cubicBezTo>
                  <a:lnTo>
                    <a:pt x="1146190" y="1221122"/>
                  </a:lnTo>
                  <a:cubicBezTo>
                    <a:pt x="1146190" y="1249249"/>
                    <a:pt x="1135017" y="1276223"/>
                    <a:pt x="1115128" y="1296112"/>
                  </a:cubicBezTo>
                  <a:cubicBezTo>
                    <a:pt x="1095240" y="1316000"/>
                    <a:pt x="1068266" y="1327173"/>
                    <a:pt x="1040139" y="1327173"/>
                  </a:cubicBezTo>
                  <a:lnTo>
                    <a:pt x="106051" y="1327173"/>
                  </a:lnTo>
                  <a:cubicBezTo>
                    <a:pt x="77924" y="1327173"/>
                    <a:pt x="50950" y="1316000"/>
                    <a:pt x="31062" y="1296112"/>
                  </a:cubicBezTo>
                  <a:cubicBezTo>
                    <a:pt x="11173" y="1276223"/>
                    <a:pt x="0" y="1249249"/>
                    <a:pt x="0" y="1221122"/>
                  </a:cubicBezTo>
                  <a:lnTo>
                    <a:pt x="0" y="106051"/>
                  </a:lnTo>
                  <a:cubicBezTo>
                    <a:pt x="0" y="77924"/>
                    <a:pt x="11173" y="50950"/>
                    <a:pt x="31062" y="31062"/>
                  </a:cubicBezTo>
                  <a:cubicBezTo>
                    <a:pt x="50950" y="11173"/>
                    <a:pt x="77924" y="0"/>
                    <a:pt x="106051" y="0"/>
                  </a:cubicBezTo>
                  <a:close/>
                </a:path>
              </a:pathLst>
            </a:custGeom>
            <a:solidFill>
              <a:srgbClr val="68D6A3"/>
            </a:solidFill>
          </p:spPr>
        </p:sp>
        <p:sp>
          <p:nvSpPr>
            <p:cNvPr name="TextBox 4" id="4"/>
            <p:cNvSpPr txBox="true"/>
            <p:nvPr/>
          </p:nvSpPr>
          <p:spPr>
            <a:xfrm>
              <a:off x="0" y="38100"/>
              <a:ext cx="1146190" cy="1289073"/>
            </a:xfrm>
            <a:prstGeom prst="rect">
              <a:avLst/>
            </a:prstGeom>
          </p:spPr>
          <p:txBody>
            <a:bodyPr anchor="ctr" rtlCol="false" tIns="50800" lIns="50800" bIns="50800" rIns="50800"/>
            <a:lstStyle/>
            <a:p>
              <a:pPr algn="ctr">
                <a:lnSpc>
                  <a:spcPts val="2228"/>
                </a:lnSpc>
              </a:pPr>
            </a:p>
          </p:txBody>
        </p:sp>
      </p:grpSp>
      <p:grpSp>
        <p:nvGrpSpPr>
          <p:cNvPr name="Group 5" id="5"/>
          <p:cNvGrpSpPr/>
          <p:nvPr/>
        </p:nvGrpSpPr>
        <p:grpSpPr>
          <a:xfrm rot="0">
            <a:off x="5054207" y="4426700"/>
            <a:ext cx="3723103" cy="4310980"/>
            <a:chOff x="0" y="0"/>
            <a:chExt cx="1146190" cy="1327173"/>
          </a:xfrm>
        </p:grpSpPr>
        <p:sp>
          <p:nvSpPr>
            <p:cNvPr name="Freeform 6" id="6"/>
            <p:cNvSpPr/>
            <p:nvPr/>
          </p:nvSpPr>
          <p:spPr>
            <a:xfrm flipH="false" flipV="false" rot="0">
              <a:off x="0" y="0"/>
              <a:ext cx="1146190" cy="1327173"/>
            </a:xfrm>
            <a:custGeom>
              <a:avLst/>
              <a:gdLst/>
              <a:ahLst/>
              <a:cxnLst/>
              <a:rect r="r" b="b" t="t" l="l"/>
              <a:pathLst>
                <a:path h="1327173" w="1146190">
                  <a:moveTo>
                    <a:pt x="106051" y="0"/>
                  </a:moveTo>
                  <a:lnTo>
                    <a:pt x="1040139" y="0"/>
                  </a:lnTo>
                  <a:cubicBezTo>
                    <a:pt x="1068266" y="0"/>
                    <a:pt x="1095240" y="11173"/>
                    <a:pt x="1115128" y="31062"/>
                  </a:cubicBezTo>
                  <a:cubicBezTo>
                    <a:pt x="1135017" y="50950"/>
                    <a:pt x="1146190" y="77924"/>
                    <a:pt x="1146190" y="106051"/>
                  </a:cubicBezTo>
                  <a:lnTo>
                    <a:pt x="1146190" y="1221122"/>
                  </a:lnTo>
                  <a:cubicBezTo>
                    <a:pt x="1146190" y="1249249"/>
                    <a:pt x="1135017" y="1276223"/>
                    <a:pt x="1115128" y="1296112"/>
                  </a:cubicBezTo>
                  <a:cubicBezTo>
                    <a:pt x="1095240" y="1316000"/>
                    <a:pt x="1068266" y="1327173"/>
                    <a:pt x="1040139" y="1327173"/>
                  </a:cubicBezTo>
                  <a:lnTo>
                    <a:pt x="106051" y="1327173"/>
                  </a:lnTo>
                  <a:cubicBezTo>
                    <a:pt x="77924" y="1327173"/>
                    <a:pt x="50950" y="1316000"/>
                    <a:pt x="31062" y="1296112"/>
                  </a:cubicBezTo>
                  <a:cubicBezTo>
                    <a:pt x="11173" y="1276223"/>
                    <a:pt x="0" y="1249249"/>
                    <a:pt x="0" y="1221122"/>
                  </a:cubicBezTo>
                  <a:lnTo>
                    <a:pt x="0" y="106051"/>
                  </a:lnTo>
                  <a:cubicBezTo>
                    <a:pt x="0" y="77924"/>
                    <a:pt x="11173" y="50950"/>
                    <a:pt x="31062" y="31062"/>
                  </a:cubicBezTo>
                  <a:cubicBezTo>
                    <a:pt x="50950" y="11173"/>
                    <a:pt x="77924" y="0"/>
                    <a:pt x="106051" y="0"/>
                  </a:cubicBezTo>
                  <a:close/>
                </a:path>
              </a:pathLst>
            </a:custGeom>
            <a:solidFill>
              <a:srgbClr val="68D6A3"/>
            </a:solidFill>
          </p:spPr>
        </p:sp>
        <p:sp>
          <p:nvSpPr>
            <p:cNvPr name="TextBox 7" id="7"/>
            <p:cNvSpPr txBox="true"/>
            <p:nvPr/>
          </p:nvSpPr>
          <p:spPr>
            <a:xfrm>
              <a:off x="0" y="38100"/>
              <a:ext cx="1146190" cy="1289073"/>
            </a:xfrm>
            <a:prstGeom prst="rect">
              <a:avLst/>
            </a:prstGeom>
          </p:spPr>
          <p:txBody>
            <a:bodyPr anchor="ctr" rtlCol="false" tIns="50800" lIns="50800" bIns="50800" rIns="50800"/>
            <a:lstStyle/>
            <a:p>
              <a:pPr algn="ctr">
                <a:lnSpc>
                  <a:spcPts val="2228"/>
                </a:lnSpc>
              </a:pPr>
            </a:p>
          </p:txBody>
        </p:sp>
      </p:grpSp>
      <p:grpSp>
        <p:nvGrpSpPr>
          <p:cNvPr name="Group 8" id="8"/>
          <p:cNvGrpSpPr>
            <a:grpSpLocks noChangeAspect="true"/>
          </p:cNvGrpSpPr>
          <p:nvPr/>
        </p:nvGrpSpPr>
        <p:grpSpPr>
          <a:xfrm rot="0">
            <a:off x="1408723" y="4695245"/>
            <a:ext cx="2103091" cy="2103083"/>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10" id="10"/>
          <p:cNvGrpSpPr>
            <a:grpSpLocks noChangeAspect="true"/>
          </p:cNvGrpSpPr>
          <p:nvPr/>
        </p:nvGrpSpPr>
        <p:grpSpPr>
          <a:xfrm rot="0">
            <a:off x="5864212" y="4695245"/>
            <a:ext cx="2103091" cy="2103083"/>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12" id="12"/>
          <p:cNvGrpSpPr/>
          <p:nvPr/>
        </p:nvGrpSpPr>
        <p:grpSpPr>
          <a:xfrm rot="0">
            <a:off x="9510690" y="4426700"/>
            <a:ext cx="3723103" cy="4310980"/>
            <a:chOff x="0" y="0"/>
            <a:chExt cx="1146190" cy="1327173"/>
          </a:xfrm>
        </p:grpSpPr>
        <p:sp>
          <p:nvSpPr>
            <p:cNvPr name="Freeform 13" id="13"/>
            <p:cNvSpPr/>
            <p:nvPr/>
          </p:nvSpPr>
          <p:spPr>
            <a:xfrm flipH="false" flipV="false" rot="0">
              <a:off x="0" y="0"/>
              <a:ext cx="1146190" cy="1327173"/>
            </a:xfrm>
            <a:custGeom>
              <a:avLst/>
              <a:gdLst/>
              <a:ahLst/>
              <a:cxnLst/>
              <a:rect r="r" b="b" t="t" l="l"/>
              <a:pathLst>
                <a:path h="1327173" w="1146190">
                  <a:moveTo>
                    <a:pt x="106051" y="0"/>
                  </a:moveTo>
                  <a:lnTo>
                    <a:pt x="1040139" y="0"/>
                  </a:lnTo>
                  <a:cubicBezTo>
                    <a:pt x="1068266" y="0"/>
                    <a:pt x="1095240" y="11173"/>
                    <a:pt x="1115128" y="31062"/>
                  </a:cubicBezTo>
                  <a:cubicBezTo>
                    <a:pt x="1135017" y="50950"/>
                    <a:pt x="1146190" y="77924"/>
                    <a:pt x="1146190" y="106051"/>
                  </a:cubicBezTo>
                  <a:lnTo>
                    <a:pt x="1146190" y="1221122"/>
                  </a:lnTo>
                  <a:cubicBezTo>
                    <a:pt x="1146190" y="1249249"/>
                    <a:pt x="1135017" y="1276223"/>
                    <a:pt x="1115128" y="1296112"/>
                  </a:cubicBezTo>
                  <a:cubicBezTo>
                    <a:pt x="1095240" y="1316000"/>
                    <a:pt x="1068266" y="1327173"/>
                    <a:pt x="1040139" y="1327173"/>
                  </a:cubicBezTo>
                  <a:lnTo>
                    <a:pt x="106051" y="1327173"/>
                  </a:lnTo>
                  <a:cubicBezTo>
                    <a:pt x="77924" y="1327173"/>
                    <a:pt x="50950" y="1316000"/>
                    <a:pt x="31062" y="1296112"/>
                  </a:cubicBezTo>
                  <a:cubicBezTo>
                    <a:pt x="11173" y="1276223"/>
                    <a:pt x="0" y="1249249"/>
                    <a:pt x="0" y="1221122"/>
                  </a:cubicBezTo>
                  <a:lnTo>
                    <a:pt x="0" y="106051"/>
                  </a:lnTo>
                  <a:cubicBezTo>
                    <a:pt x="0" y="77924"/>
                    <a:pt x="11173" y="50950"/>
                    <a:pt x="31062" y="31062"/>
                  </a:cubicBezTo>
                  <a:cubicBezTo>
                    <a:pt x="50950" y="11173"/>
                    <a:pt x="77924" y="0"/>
                    <a:pt x="106051" y="0"/>
                  </a:cubicBezTo>
                  <a:close/>
                </a:path>
              </a:pathLst>
            </a:custGeom>
            <a:solidFill>
              <a:srgbClr val="68D6A3"/>
            </a:solidFill>
          </p:spPr>
        </p:sp>
        <p:sp>
          <p:nvSpPr>
            <p:cNvPr name="TextBox 14" id="14"/>
            <p:cNvSpPr txBox="true"/>
            <p:nvPr/>
          </p:nvSpPr>
          <p:spPr>
            <a:xfrm>
              <a:off x="0" y="38100"/>
              <a:ext cx="1146190" cy="1289073"/>
            </a:xfrm>
            <a:prstGeom prst="rect">
              <a:avLst/>
            </a:prstGeom>
          </p:spPr>
          <p:txBody>
            <a:bodyPr anchor="ctr" rtlCol="false" tIns="50800" lIns="50800" bIns="50800" rIns="50800"/>
            <a:lstStyle/>
            <a:p>
              <a:pPr algn="ctr">
                <a:lnSpc>
                  <a:spcPts val="2228"/>
                </a:lnSpc>
              </a:pPr>
            </a:p>
          </p:txBody>
        </p:sp>
      </p:grpSp>
      <p:grpSp>
        <p:nvGrpSpPr>
          <p:cNvPr name="Group 15" id="15"/>
          <p:cNvGrpSpPr/>
          <p:nvPr/>
        </p:nvGrpSpPr>
        <p:grpSpPr>
          <a:xfrm rot="0">
            <a:off x="13966180" y="4426700"/>
            <a:ext cx="3723103" cy="4310980"/>
            <a:chOff x="0" y="0"/>
            <a:chExt cx="1146190" cy="1327173"/>
          </a:xfrm>
        </p:grpSpPr>
        <p:sp>
          <p:nvSpPr>
            <p:cNvPr name="Freeform 16" id="16"/>
            <p:cNvSpPr/>
            <p:nvPr/>
          </p:nvSpPr>
          <p:spPr>
            <a:xfrm flipH="false" flipV="false" rot="0">
              <a:off x="0" y="0"/>
              <a:ext cx="1146190" cy="1327173"/>
            </a:xfrm>
            <a:custGeom>
              <a:avLst/>
              <a:gdLst/>
              <a:ahLst/>
              <a:cxnLst/>
              <a:rect r="r" b="b" t="t" l="l"/>
              <a:pathLst>
                <a:path h="1327173" w="1146190">
                  <a:moveTo>
                    <a:pt x="106051" y="0"/>
                  </a:moveTo>
                  <a:lnTo>
                    <a:pt x="1040139" y="0"/>
                  </a:lnTo>
                  <a:cubicBezTo>
                    <a:pt x="1068266" y="0"/>
                    <a:pt x="1095240" y="11173"/>
                    <a:pt x="1115128" y="31062"/>
                  </a:cubicBezTo>
                  <a:cubicBezTo>
                    <a:pt x="1135017" y="50950"/>
                    <a:pt x="1146190" y="77924"/>
                    <a:pt x="1146190" y="106051"/>
                  </a:cubicBezTo>
                  <a:lnTo>
                    <a:pt x="1146190" y="1221122"/>
                  </a:lnTo>
                  <a:cubicBezTo>
                    <a:pt x="1146190" y="1249249"/>
                    <a:pt x="1135017" y="1276223"/>
                    <a:pt x="1115128" y="1296112"/>
                  </a:cubicBezTo>
                  <a:cubicBezTo>
                    <a:pt x="1095240" y="1316000"/>
                    <a:pt x="1068266" y="1327173"/>
                    <a:pt x="1040139" y="1327173"/>
                  </a:cubicBezTo>
                  <a:lnTo>
                    <a:pt x="106051" y="1327173"/>
                  </a:lnTo>
                  <a:cubicBezTo>
                    <a:pt x="77924" y="1327173"/>
                    <a:pt x="50950" y="1316000"/>
                    <a:pt x="31062" y="1296112"/>
                  </a:cubicBezTo>
                  <a:cubicBezTo>
                    <a:pt x="11173" y="1276223"/>
                    <a:pt x="0" y="1249249"/>
                    <a:pt x="0" y="1221122"/>
                  </a:cubicBezTo>
                  <a:lnTo>
                    <a:pt x="0" y="106051"/>
                  </a:lnTo>
                  <a:cubicBezTo>
                    <a:pt x="0" y="77924"/>
                    <a:pt x="11173" y="50950"/>
                    <a:pt x="31062" y="31062"/>
                  </a:cubicBezTo>
                  <a:cubicBezTo>
                    <a:pt x="50950" y="11173"/>
                    <a:pt x="77924" y="0"/>
                    <a:pt x="106051" y="0"/>
                  </a:cubicBezTo>
                  <a:close/>
                </a:path>
              </a:pathLst>
            </a:custGeom>
            <a:solidFill>
              <a:srgbClr val="68D6A3"/>
            </a:solidFill>
          </p:spPr>
        </p:sp>
        <p:sp>
          <p:nvSpPr>
            <p:cNvPr name="TextBox 17" id="17"/>
            <p:cNvSpPr txBox="true"/>
            <p:nvPr/>
          </p:nvSpPr>
          <p:spPr>
            <a:xfrm>
              <a:off x="0" y="38100"/>
              <a:ext cx="1146190" cy="1289073"/>
            </a:xfrm>
            <a:prstGeom prst="rect">
              <a:avLst/>
            </a:prstGeom>
          </p:spPr>
          <p:txBody>
            <a:bodyPr anchor="ctr" rtlCol="false" tIns="50800" lIns="50800" bIns="50800" rIns="50800"/>
            <a:lstStyle/>
            <a:p>
              <a:pPr algn="ctr">
                <a:lnSpc>
                  <a:spcPts val="2228"/>
                </a:lnSpc>
              </a:pPr>
            </a:p>
          </p:txBody>
        </p:sp>
      </p:grpSp>
      <p:grpSp>
        <p:nvGrpSpPr>
          <p:cNvPr name="Group 18" id="18"/>
          <p:cNvGrpSpPr>
            <a:grpSpLocks noChangeAspect="true"/>
          </p:cNvGrpSpPr>
          <p:nvPr/>
        </p:nvGrpSpPr>
        <p:grpSpPr>
          <a:xfrm rot="0">
            <a:off x="10320696" y="4695245"/>
            <a:ext cx="2103091" cy="2103083"/>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sp>
        <p:nvSpPr>
          <p:cNvPr name="Freeform 20" id="20"/>
          <p:cNvSpPr/>
          <p:nvPr/>
        </p:nvSpPr>
        <p:spPr>
          <a:xfrm flipH="false" flipV="false" rot="0">
            <a:off x="10686280" y="4905115"/>
            <a:ext cx="1371924" cy="1683342"/>
          </a:xfrm>
          <a:custGeom>
            <a:avLst/>
            <a:gdLst/>
            <a:ahLst/>
            <a:cxnLst/>
            <a:rect r="r" b="b" t="t" l="l"/>
            <a:pathLst>
              <a:path h="1683342" w="1371924">
                <a:moveTo>
                  <a:pt x="0" y="0"/>
                </a:moveTo>
                <a:lnTo>
                  <a:pt x="1371924" y="0"/>
                </a:lnTo>
                <a:lnTo>
                  <a:pt x="1371924" y="1683342"/>
                </a:lnTo>
                <a:lnTo>
                  <a:pt x="0" y="16833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683705" y="4964756"/>
            <a:ext cx="1591227" cy="1623701"/>
          </a:xfrm>
          <a:custGeom>
            <a:avLst/>
            <a:gdLst/>
            <a:ahLst/>
            <a:cxnLst/>
            <a:rect r="r" b="b" t="t" l="l"/>
            <a:pathLst>
              <a:path h="1623701" w="1591227">
                <a:moveTo>
                  <a:pt x="0" y="0"/>
                </a:moveTo>
                <a:lnTo>
                  <a:pt x="1591227" y="0"/>
                </a:lnTo>
                <a:lnTo>
                  <a:pt x="1591227" y="1623701"/>
                </a:lnTo>
                <a:lnTo>
                  <a:pt x="0" y="1623701"/>
                </a:lnTo>
                <a:lnTo>
                  <a:pt x="0" y="0"/>
                </a:lnTo>
                <a:close/>
              </a:path>
            </a:pathLst>
          </a:custGeom>
          <a:blipFill>
            <a:blip r:embed="rId4"/>
            <a:stretch>
              <a:fillRect l="0" t="0" r="0" b="0"/>
            </a:stretch>
          </a:blipFill>
        </p:spPr>
      </p:sp>
      <p:grpSp>
        <p:nvGrpSpPr>
          <p:cNvPr name="Group 22" id="22"/>
          <p:cNvGrpSpPr>
            <a:grpSpLocks noChangeAspect="true"/>
          </p:cNvGrpSpPr>
          <p:nvPr/>
        </p:nvGrpSpPr>
        <p:grpSpPr>
          <a:xfrm rot="0">
            <a:off x="14776186" y="4695245"/>
            <a:ext cx="2103091" cy="2103083"/>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sp>
        <p:nvSpPr>
          <p:cNvPr name="Freeform 24" id="24"/>
          <p:cNvSpPr/>
          <p:nvPr/>
        </p:nvSpPr>
        <p:spPr>
          <a:xfrm flipH="false" flipV="false" rot="0">
            <a:off x="6143893" y="4933690"/>
            <a:ext cx="1515296" cy="1479308"/>
          </a:xfrm>
          <a:custGeom>
            <a:avLst/>
            <a:gdLst/>
            <a:ahLst/>
            <a:cxnLst/>
            <a:rect r="r" b="b" t="t" l="l"/>
            <a:pathLst>
              <a:path h="1479308" w="1515296">
                <a:moveTo>
                  <a:pt x="0" y="0"/>
                </a:moveTo>
                <a:lnTo>
                  <a:pt x="1515296" y="0"/>
                </a:lnTo>
                <a:lnTo>
                  <a:pt x="1515296" y="1479308"/>
                </a:lnTo>
                <a:lnTo>
                  <a:pt x="0" y="14793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5177468" y="5055495"/>
            <a:ext cx="1357676" cy="1325432"/>
          </a:xfrm>
          <a:custGeom>
            <a:avLst/>
            <a:gdLst/>
            <a:ahLst/>
            <a:cxnLst/>
            <a:rect r="r" b="b" t="t" l="l"/>
            <a:pathLst>
              <a:path h="1325432" w="1357676">
                <a:moveTo>
                  <a:pt x="0" y="0"/>
                </a:moveTo>
                <a:lnTo>
                  <a:pt x="1357677" y="0"/>
                </a:lnTo>
                <a:lnTo>
                  <a:pt x="1357677" y="1325432"/>
                </a:lnTo>
                <a:lnTo>
                  <a:pt x="0" y="13254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2232023" y="533788"/>
            <a:ext cx="14303122" cy="1466480"/>
          </a:xfrm>
          <a:prstGeom prst="rect">
            <a:avLst/>
          </a:prstGeom>
        </p:spPr>
        <p:txBody>
          <a:bodyPr anchor="t" rtlCol="false" tIns="0" lIns="0" bIns="0" rIns="0">
            <a:spAutoFit/>
          </a:bodyPr>
          <a:lstStyle/>
          <a:p>
            <a:pPr algn="ctr" marL="0" indent="0" lvl="0">
              <a:lnSpc>
                <a:spcPts val="5643"/>
              </a:lnSpc>
              <a:spcBef>
                <a:spcPct val="0"/>
              </a:spcBef>
            </a:pPr>
            <a:r>
              <a:rPr lang="en-US" sz="5700">
                <a:solidFill>
                  <a:srgbClr val="484747"/>
                </a:solidFill>
                <a:latin typeface="HK Grotesk Bold"/>
              </a:rPr>
              <a:t>L'Équipe de Développeur de </a:t>
            </a:r>
          </a:p>
          <a:p>
            <a:pPr algn="ctr" marL="0" indent="0" lvl="0">
              <a:lnSpc>
                <a:spcPts val="5643"/>
              </a:lnSpc>
              <a:spcBef>
                <a:spcPct val="0"/>
              </a:spcBef>
            </a:pPr>
            <a:r>
              <a:rPr lang="en-US" sz="5700">
                <a:solidFill>
                  <a:srgbClr val="484747"/>
                </a:solidFill>
                <a:latin typeface="HK Grotesk Bold"/>
              </a:rPr>
              <a:t>INTRA-TAMC Agency</a:t>
            </a:r>
          </a:p>
        </p:txBody>
      </p:sp>
      <p:sp>
        <p:nvSpPr>
          <p:cNvPr name="TextBox 27" id="27"/>
          <p:cNvSpPr txBox="true"/>
          <p:nvPr/>
        </p:nvSpPr>
        <p:spPr>
          <a:xfrm rot="0">
            <a:off x="6157048" y="2868376"/>
            <a:ext cx="6594942" cy="425985"/>
          </a:xfrm>
          <a:prstGeom prst="rect">
            <a:avLst/>
          </a:prstGeom>
        </p:spPr>
        <p:txBody>
          <a:bodyPr anchor="t" rtlCol="false" tIns="0" lIns="0" bIns="0" rIns="0">
            <a:spAutoFit/>
          </a:bodyPr>
          <a:lstStyle/>
          <a:p>
            <a:pPr algn="l" marL="0" indent="0" lvl="0">
              <a:lnSpc>
                <a:spcPts val="3289"/>
              </a:lnSpc>
              <a:spcBef>
                <a:spcPct val="0"/>
              </a:spcBef>
            </a:pPr>
            <a:r>
              <a:rPr lang="en-US" sz="2963" spc="-74" u="sng">
                <a:solidFill>
                  <a:srgbClr val="3E3D4A"/>
                </a:solidFill>
                <a:latin typeface="HK Grotesk Bold"/>
              </a:rPr>
              <a:t>Rencontrez notre équipe de développeur</a:t>
            </a:r>
          </a:p>
        </p:txBody>
      </p:sp>
      <p:sp>
        <p:nvSpPr>
          <p:cNvPr name="TextBox 28" id="28"/>
          <p:cNvSpPr txBox="true"/>
          <p:nvPr/>
        </p:nvSpPr>
        <p:spPr>
          <a:xfrm rot="0">
            <a:off x="736637" y="7118410"/>
            <a:ext cx="3409164" cy="455676"/>
          </a:xfrm>
          <a:prstGeom prst="rect">
            <a:avLst/>
          </a:prstGeom>
        </p:spPr>
        <p:txBody>
          <a:bodyPr anchor="t" rtlCol="false" tIns="0" lIns="0" bIns="0" rIns="0">
            <a:spAutoFit/>
          </a:bodyPr>
          <a:lstStyle/>
          <a:p>
            <a:pPr algn="ctr" marL="0" indent="0" lvl="0">
              <a:lnSpc>
                <a:spcPts val="3551"/>
              </a:lnSpc>
              <a:spcBef>
                <a:spcPct val="0"/>
              </a:spcBef>
            </a:pPr>
            <a:r>
              <a:rPr lang="en-US" sz="3199" spc="-79">
                <a:solidFill>
                  <a:srgbClr val="000000"/>
                </a:solidFill>
                <a:latin typeface="Muli Bold"/>
              </a:rPr>
              <a:t>Alizéa Massé</a:t>
            </a:r>
          </a:p>
        </p:txBody>
      </p:sp>
      <p:sp>
        <p:nvSpPr>
          <p:cNvPr name="TextBox 29" id="29"/>
          <p:cNvSpPr txBox="true"/>
          <p:nvPr/>
        </p:nvSpPr>
        <p:spPr>
          <a:xfrm rot="0">
            <a:off x="5337986" y="7085476"/>
            <a:ext cx="3156539" cy="455258"/>
          </a:xfrm>
          <a:prstGeom prst="rect">
            <a:avLst/>
          </a:prstGeom>
        </p:spPr>
        <p:txBody>
          <a:bodyPr anchor="t" rtlCol="false" tIns="0" lIns="0" bIns="0" rIns="0">
            <a:spAutoFit/>
          </a:bodyPr>
          <a:lstStyle/>
          <a:p>
            <a:pPr algn="ctr" marL="0" indent="0" lvl="0">
              <a:lnSpc>
                <a:spcPts val="3596"/>
              </a:lnSpc>
              <a:spcBef>
                <a:spcPct val="0"/>
              </a:spcBef>
            </a:pPr>
            <a:r>
              <a:rPr lang="en-US" sz="3239" spc="-80">
                <a:solidFill>
                  <a:srgbClr val="000000"/>
                </a:solidFill>
                <a:latin typeface="Muli Bold"/>
              </a:rPr>
              <a:t>Thomas Garcia</a:t>
            </a:r>
          </a:p>
        </p:txBody>
      </p:sp>
      <p:sp>
        <p:nvSpPr>
          <p:cNvPr name="TextBox 30" id="30"/>
          <p:cNvSpPr txBox="true"/>
          <p:nvPr/>
        </p:nvSpPr>
        <p:spPr>
          <a:xfrm rot="0">
            <a:off x="1080520" y="7493110"/>
            <a:ext cx="2759496" cy="379761"/>
          </a:xfrm>
          <a:prstGeom prst="rect">
            <a:avLst/>
          </a:prstGeom>
        </p:spPr>
        <p:txBody>
          <a:bodyPr anchor="t" rtlCol="false" tIns="0" lIns="0" bIns="0" rIns="0">
            <a:spAutoFit/>
          </a:bodyPr>
          <a:lstStyle/>
          <a:p>
            <a:pPr algn="ctr">
              <a:lnSpc>
                <a:spcPts val="3199"/>
              </a:lnSpc>
              <a:spcBef>
                <a:spcPts val="2399"/>
              </a:spcBef>
            </a:pPr>
            <a:r>
              <a:rPr lang="en-US" sz="2206">
                <a:solidFill>
                  <a:srgbClr val="000000"/>
                </a:solidFill>
                <a:latin typeface="Open Sans 1"/>
              </a:rPr>
              <a:t>Développeuse</a:t>
            </a:r>
          </a:p>
        </p:txBody>
      </p:sp>
      <p:sp>
        <p:nvSpPr>
          <p:cNvPr name="TextBox 31" id="31"/>
          <p:cNvSpPr txBox="true"/>
          <p:nvPr/>
        </p:nvSpPr>
        <p:spPr>
          <a:xfrm rot="0">
            <a:off x="5211232" y="7516936"/>
            <a:ext cx="3410047" cy="380381"/>
          </a:xfrm>
          <a:prstGeom prst="rect">
            <a:avLst/>
          </a:prstGeom>
        </p:spPr>
        <p:txBody>
          <a:bodyPr anchor="t" rtlCol="false" tIns="0" lIns="0" bIns="0" rIns="0">
            <a:spAutoFit/>
          </a:bodyPr>
          <a:lstStyle/>
          <a:p>
            <a:pPr algn="ctr">
              <a:lnSpc>
                <a:spcPts val="3101"/>
              </a:lnSpc>
              <a:spcBef>
                <a:spcPts val="2325"/>
              </a:spcBef>
            </a:pPr>
            <a:r>
              <a:rPr lang="en-US" sz="2138">
                <a:solidFill>
                  <a:srgbClr val="000000"/>
                </a:solidFill>
                <a:latin typeface="Open Sans 1"/>
              </a:rPr>
              <a:t>Développeur</a:t>
            </a:r>
          </a:p>
        </p:txBody>
      </p:sp>
      <p:sp>
        <p:nvSpPr>
          <p:cNvPr name="TextBox 32" id="32"/>
          <p:cNvSpPr txBox="true"/>
          <p:nvPr/>
        </p:nvSpPr>
        <p:spPr>
          <a:xfrm rot="0">
            <a:off x="9824630" y="7080505"/>
            <a:ext cx="3156539" cy="455676"/>
          </a:xfrm>
          <a:prstGeom prst="rect">
            <a:avLst/>
          </a:prstGeom>
        </p:spPr>
        <p:txBody>
          <a:bodyPr anchor="t" rtlCol="false" tIns="0" lIns="0" bIns="0" rIns="0">
            <a:spAutoFit/>
          </a:bodyPr>
          <a:lstStyle/>
          <a:p>
            <a:pPr algn="ctr" marL="0" indent="0" lvl="0">
              <a:lnSpc>
                <a:spcPts val="3551"/>
              </a:lnSpc>
              <a:spcBef>
                <a:spcPct val="0"/>
              </a:spcBef>
            </a:pPr>
            <a:r>
              <a:rPr lang="en-US" sz="3199" spc="-79">
                <a:solidFill>
                  <a:srgbClr val="000000"/>
                </a:solidFill>
                <a:latin typeface="Muli Bold"/>
              </a:rPr>
              <a:t>Camilla Martine</a:t>
            </a:r>
          </a:p>
        </p:txBody>
      </p:sp>
      <p:sp>
        <p:nvSpPr>
          <p:cNvPr name="TextBox 33" id="33"/>
          <p:cNvSpPr txBox="true"/>
          <p:nvPr/>
        </p:nvSpPr>
        <p:spPr>
          <a:xfrm rot="0">
            <a:off x="14249959" y="7085476"/>
            <a:ext cx="3156539" cy="455258"/>
          </a:xfrm>
          <a:prstGeom prst="rect">
            <a:avLst/>
          </a:prstGeom>
        </p:spPr>
        <p:txBody>
          <a:bodyPr anchor="t" rtlCol="false" tIns="0" lIns="0" bIns="0" rIns="0">
            <a:spAutoFit/>
          </a:bodyPr>
          <a:lstStyle/>
          <a:p>
            <a:pPr algn="ctr" marL="0" indent="0" lvl="0">
              <a:lnSpc>
                <a:spcPts val="3596"/>
              </a:lnSpc>
              <a:spcBef>
                <a:spcPct val="0"/>
              </a:spcBef>
            </a:pPr>
            <a:r>
              <a:rPr lang="en-US" sz="3239" spc="-80">
                <a:solidFill>
                  <a:srgbClr val="000000"/>
                </a:solidFill>
                <a:latin typeface="Muli Bold"/>
              </a:rPr>
              <a:t> Tchèssi Pre</a:t>
            </a:r>
          </a:p>
        </p:txBody>
      </p:sp>
      <p:sp>
        <p:nvSpPr>
          <p:cNvPr name="TextBox 34" id="34"/>
          <p:cNvSpPr txBox="true"/>
          <p:nvPr/>
        </p:nvSpPr>
        <p:spPr>
          <a:xfrm rot="0">
            <a:off x="9992494" y="7493110"/>
            <a:ext cx="2759496" cy="379761"/>
          </a:xfrm>
          <a:prstGeom prst="rect">
            <a:avLst/>
          </a:prstGeom>
        </p:spPr>
        <p:txBody>
          <a:bodyPr anchor="t" rtlCol="false" tIns="0" lIns="0" bIns="0" rIns="0">
            <a:spAutoFit/>
          </a:bodyPr>
          <a:lstStyle/>
          <a:p>
            <a:pPr algn="ctr">
              <a:lnSpc>
                <a:spcPts val="3199"/>
              </a:lnSpc>
              <a:spcBef>
                <a:spcPts val="2399"/>
              </a:spcBef>
            </a:pPr>
            <a:r>
              <a:rPr lang="en-US" sz="2206">
                <a:solidFill>
                  <a:srgbClr val="000000"/>
                </a:solidFill>
                <a:latin typeface="Open Sans 1"/>
              </a:rPr>
              <a:t>Conceptrice </a:t>
            </a:r>
          </a:p>
        </p:txBody>
      </p:sp>
      <p:sp>
        <p:nvSpPr>
          <p:cNvPr name="TextBox 35" id="35"/>
          <p:cNvSpPr txBox="true"/>
          <p:nvPr/>
        </p:nvSpPr>
        <p:spPr>
          <a:xfrm rot="0">
            <a:off x="14123205" y="7516936"/>
            <a:ext cx="3410047" cy="380381"/>
          </a:xfrm>
          <a:prstGeom prst="rect">
            <a:avLst/>
          </a:prstGeom>
        </p:spPr>
        <p:txBody>
          <a:bodyPr anchor="t" rtlCol="false" tIns="0" lIns="0" bIns="0" rIns="0">
            <a:spAutoFit/>
          </a:bodyPr>
          <a:lstStyle/>
          <a:p>
            <a:pPr algn="ctr">
              <a:lnSpc>
                <a:spcPts val="3101"/>
              </a:lnSpc>
              <a:spcBef>
                <a:spcPts val="2325"/>
              </a:spcBef>
            </a:pPr>
            <a:r>
              <a:rPr lang="en-US" sz="2138">
                <a:solidFill>
                  <a:srgbClr val="000000"/>
                </a:solidFill>
                <a:latin typeface="Open Sans 1"/>
              </a:rPr>
              <a:t>Concepteur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39382" y="308368"/>
            <a:ext cx="10833728" cy="1694815"/>
          </a:xfrm>
          <a:prstGeom prst="rect">
            <a:avLst/>
          </a:prstGeom>
        </p:spPr>
        <p:txBody>
          <a:bodyPr anchor="t" rtlCol="false" tIns="0" lIns="0" bIns="0" rIns="0">
            <a:spAutoFit/>
          </a:bodyPr>
          <a:lstStyle/>
          <a:p>
            <a:pPr algn="ctr">
              <a:lnSpc>
                <a:spcPts val="6860"/>
              </a:lnSpc>
            </a:pPr>
            <a:r>
              <a:rPr lang="en-US" sz="4900">
                <a:solidFill>
                  <a:srgbClr val="000000"/>
                </a:solidFill>
                <a:latin typeface="Open Sans 2 Bold"/>
              </a:rPr>
              <a:t>Nos canaux de communication au sein de l’entreperise</a:t>
            </a:r>
          </a:p>
        </p:txBody>
      </p:sp>
      <p:sp>
        <p:nvSpPr>
          <p:cNvPr name="TextBox 3" id="3"/>
          <p:cNvSpPr txBox="true"/>
          <p:nvPr/>
        </p:nvSpPr>
        <p:spPr>
          <a:xfrm rot="0">
            <a:off x="1446796" y="2866819"/>
            <a:ext cx="15656405" cy="987679"/>
          </a:xfrm>
          <a:prstGeom prst="rect">
            <a:avLst/>
          </a:prstGeom>
        </p:spPr>
        <p:txBody>
          <a:bodyPr anchor="t" rtlCol="false" tIns="0" lIns="0" bIns="0" rIns="0">
            <a:spAutoFit/>
          </a:bodyPr>
          <a:lstStyle/>
          <a:p>
            <a:pPr>
              <a:lnSpc>
                <a:spcPts val="3967"/>
              </a:lnSpc>
              <a:spcBef>
                <a:spcPct val="0"/>
              </a:spcBef>
            </a:pPr>
            <a:r>
              <a:rPr lang="en-US" sz="3099" spc="-77">
                <a:solidFill>
                  <a:srgbClr val="000000"/>
                </a:solidFill>
                <a:latin typeface="HK Grotesk"/>
              </a:rPr>
              <a:t>Notre </a:t>
            </a:r>
            <a:r>
              <a:rPr lang="en-US" sz="3099" spc="-77">
                <a:solidFill>
                  <a:srgbClr val="000000"/>
                </a:solidFill>
                <a:latin typeface="HK Grotesk"/>
              </a:rPr>
              <a:t>équipe travaille en méthode agile Scrum, nous utilisons une combinaison de canaux de communication pour assurer une collaboration efficace</a:t>
            </a:r>
          </a:p>
        </p:txBody>
      </p:sp>
      <p:sp>
        <p:nvSpPr>
          <p:cNvPr name="TextBox 4" id="4"/>
          <p:cNvSpPr txBox="true"/>
          <p:nvPr/>
        </p:nvSpPr>
        <p:spPr>
          <a:xfrm rot="0">
            <a:off x="1835630" y="4543056"/>
            <a:ext cx="14304543" cy="3408045"/>
          </a:xfrm>
          <a:prstGeom prst="rect">
            <a:avLst/>
          </a:prstGeom>
        </p:spPr>
        <p:txBody>
          <a:bodyPr anchor="t" rtlCol="false" tIns="0" lIns="0" bIns="0" rIns="0">
            <a:spAutoFit/>
          </a:bodyPr>
          <a:lstStyle/>
          <a:p>
            <a:pPr>
              <a:lnSpc>
                <a:spcPts val="3839"/>
              </a:lnSpc>
              <a:spcBef>
                <a:spcPct val="0"/>
              </a:spcBef>
            </a:pPr>
            <a:r>
              <a:rPr lang="en-US" sz="2999" spc="-74">
                <a:solidFill>
                  <a:srgbClr val="000000"/>
                </a:solidFill>
                <a:latin typeface="HK Grotesk Bold"/>
              </a:rPr>
              <a:t>Slack : </a:t>
            </a:r>
            <a:r>
              <a:rPr lang="en-US" sz="2999" spc="-74">
                <a:solidFill>
                  <a:srgbClr val="000000"/>
                </a:solidFill>
                <a:latin typeface="HK Grotesk"/>
              </a:rPr>
              <a:t>Nous utilisons Slack pour des discussions rapides, des mises à jour en temps réel et des échanges informels. Cela nous permet de rester connectés et de partager des informations de manière instantanée.</a:t>
            </a:r>
          </a:p>
          <a:p>
            <a:pPr>
              <a:lnSpc>
                <a:spcPts val="3839"/>
              </a:lnSpc>
              <a:spcBef>
                <a:spcPct val="0"/>
              </a:spcBef>
            </a:pPr>
          </a:p>
          <a:p>
            <a:pPr>
              <a:lnSpc>
                <a:spcPts val="3839"/>
              </a:lnSpc>
              <a:spcBef>
                <a:spcPct val="0"/>
              </a:spcBef>
            </a:pPr>
            <a:r>
              <a:rPr lang="en-US" sz="2999" spc="-74">
                <a:solidFill>
                  <a:srgbClr val="000000"/>
                </a:solidFill>
                <a:latin typeface="HK Grotesk Bold"/>
              </a:rPr>
              <a:t>Réunions quotidiennes :</a:t>
            </a:r>
            <a:r>
              <a:rPr lang="en-US" sz="2999" spc="-74">
                <a:solidFill>
                  <a:srgbClr val="000000"/>
                </a:solidFill>
                <a:latin typeface="HK Grotesk"/>
              </a:rPr>
              <a:t> Nous organisons des réunions quotidiennes (daily stand-ups) courtes et ciblées pour discuter des progrès, des défis et des objectifs du jour. Cela nous aide à rester synchronisés et à surmonter les obstacles rapidement.</a:t>
            </a:r>
          </a:p>
        </p:txBody>
      </p:sp>
      <p:sp>
        <p:nvSpPr>
          <p:cNvPr name="Freeform 5" id="5"/>
          <p:cNvSpPr/>
          <p:nvPr/>
        </p:nvSpPr>
        <p:spPr>
          <a:xfrm flipH="false" flipV="false" rot="0">
            <a:off x="14684549" y="1251978"/>
            <a:ext cx="1625909" cy="1281020"/>
          </a:xfrm>
          <a:custGeom>
            <a:avLst/>
            <a:gdLst/>
            <a:ahLst/>
            <a:cxnLst/>
            <a:rect r="r" b="b" t="t" l="l"/>
            <a:pathLst>
              <a:path h="1281020" w="1625909">
                <a:moveTo>
                  <a:pt x="0" y="0"/>
                </a:moveTo>
                <a:lnTo>
                  <a:pt x="1625910" y="0"/>
                </a:lnTo>
                <a:lnTo>
                  <a:pt x="1625910" y="1281020"/>
                </a:lnTo>
                <a:lnTo>
                  <a:pt x="0" y="1281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4736" y="223440"/>
            <a:ext cx="2044121" cy="1610520"/>
          </a:xfrm>
          <a:custGeom>
            <a:avLst/>
            <a:gdLst/>
            <a:ahLst/>
            <a:cxnLst/>
            <a:rect r="r" b="b" t="t" l="l"/>
            <a:pathLst>
              <a:path h="1610520" w="2044121">
                <a:moveTo>
                  <a:pt x="0" y="0"/>
                </a:moveTo>
                <a:lnTo>
                  <a:pt x="2044121" y="0"/>
                </a:lnTo>
                <a:lnTo>
                  <a:pt x="2044121" y="1610520"/>
                </a:lnTo>
                <a:lnTo>
                  <a:pt x="0" y="1610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907137" y="8453040"/>
            <a:ext cx="1022061" cy="805260"/>
          </a:xfrm>
          <a:custGeom>
            <a:avLst/>
            <a:gdLst/>
            <a:ahLst/>
            <a:cxnLst/>
            <a:rect r="r" b="b" t="t" l="l"/>
            <a:pathLst>
              <a:path h="805260" w="1022061">
                <a:moveTo>
                  <a:pt x="0" y="0"/>
                </a:moveTo>
                <a:lnTo>
                  <a:pt x="1022060" y="0"/>
                </a:lnTo>
                <a:lnTo>
                  <a:pt x="1022060" y="805260"/>
                </a:lnTo>
                <a:lnTo>
                  <a:pt x="0" y="805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4319421">
            <a:off x="-5144540" y="-6334505"/>
            <a:ext cx="14478868" cy="12669009"/>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BF63"/>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65932">
            <a:off x="12198107" y="3226140"/>
            <a:ext cx="10498516" cy="9186201"/>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68D6A3"/>
            </a:solidFill>
          </p:spPr>
        </p:sp>
        <p:sp>
          <p:nvSpPr>
            <p:cNvPr name="TextBox 7" id="7"/>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075626" y="1599831"/>
            <a:ext cx="14136749" cy="7294245"/>
          </a:xfrm>
          <a:prstGeom prst="rect">
            <a:avLst/>
          </a:prstGeom>
        </p:spPr>
        <p:txBody>
          <a:bodyPr anchor="t" rtlCol="false" tIns="0" lIns="0" bIns="0" rIns="0">
            <a:spAutoFit/>
          </a:bodyPr>
          <a:lstStyle/>
          <a:p>
            <a:pPr>
              <a:lnSpc>
                <a:spcPts val="3839"/>
              </a:lnSpc>
            </a:pPr>
            <a:r>
              <a:rPr lang="en-US" sz="2999" spc="-74">
                <a:solidFill>
                  <a:srgbClr val="000000"/>
                </a:solidFill>
                <a:latin typeface="HK Grotesk Bold"/>
              </a:rPr>
              <a:t>Outils de gestion de projet : </a:t>
            </a:r>
            <a:r>
              <a:rPr lang="en-US" sz="2999" spc="-74">
                <a:solidFill>
                  <a:srgbClr val="000000"/>
                </a:solidFill>
                <a:latin typeface="HK Grotesk"/>
              </a:rPr>
              <a:t>Nous utilisons des outils de gestion de projet tels que Jira, Trello ou Asana pour suivre nos tâches, nos sprints et nos objectifs. Ces plateformes nous permettent de visualiser l'avancement du projet et de prioriser les activités de manière collaborative.</a:t>
            </a:r>
          </a:p>
          <a:p>
            <a:pPr>
              <a:lnSpc>
                <a:spcPts val="3839"/>
              </a:lnSpc>
            </a:pPr>
          </a:p>
          <a:p>
            <a:pPr>
              <a:lnSpc>
                <a:spcPts val="3839"/>
              </a:lnSpc>
              <a:spcBef>
                <a:spcPct val="0"/>
              </a:spcBef>
            </a:pPr>
            <a:r>
              <a:rPr lang="en-US" sz="2999" spc="-74">
                <a:solidFill>
                  <a:srgbClr val="000000"/>
                </a:solidFill>
                <a:latin typeface="HK Grotesk Bold"/>
              </a:rPr>
              <a:t>E-mails :</a:t>
            </a:r>
            <a:r>
              <a:rPr lang="en-US" sz="2999" spc="-74">
                <a:solidFill>
                  <a:srgbClr val="000000"/>
                </a:solidFill>
                <a:latin typeface="HK Grotesk"/>
              </a:rPr>
              <a:t> Nous utilisons également des e-mails pour des communications formelles, les mises à jour plus détaillées et les échanges avec les parties prenantes externes à l'équipe.</a:t>
            </a:r>
          </a:p>
          <a:p>
            <a:pPr>
              <a:lnSpc>
                <a:spcPts val="3839"/>
              </a:lnSpc>
              <a:spcBef>
                <a:spcPct val="0"/>
              </a:spcBef>
            </a:pPr>
          </a:p>
          <a:p>
            <a:pPr>
              <a:lnSpc>
                <a:spcPts val="3839"/>
              </a:lnSpc>
              <a:spcBef>
                <a:spcPct val="0"/>
              </a:spcBef>
            </a:pPr>
            <a:r>
              <a:rPr lang="en-US" sz="2999" spc="-74">
                <a:solidFill>
                  <a:srgbClr val="000000"/>
                </a:solidFill>
                <a:latin typeface="HK Grotesk Bold"/>
              </a:rPr>
              <a:t>Réunions de planification de sprint et de rétrospective :</a:t>
            </a:r>
            <a:r>
              <a:rPr lang="en-US" sz="2999" spc="-74">
                <a:solidFill>
                  <a:srgbClr val="000000"/>
                </a:solidFill>
                <a:latin typeface="HK Grotesk"/>
              </a:rPr>
              <a:t> Nous organisons régulièrement des réunions de planification de sprint pour définir les objectifs du sprint et des réunions de rétrospective pour évaluer ce qui a bien fonctionné et ce qui peut être amélioré.</a:t>
            </a:r>
          </a:p>
          <a:p>
            <a:pPr>
              <a:lnSpc>
                <a:spcPts val="3839"/>
              </a:lnSpc>
              <a:spcBef>
                <a:spcPct val="0"/>
              </a:spcBef>
            </a:pPr>
          </a:p>
          <a:p>
            <a:pPr>
              <a:lnSpc>
                <a:spcPts val="3839"/>
              </a:lnSpc>
              <a:spcBef>
                <a:spcPct val="0"/>
              </a:spcBef>
            </a:pPr>
            <a:r>
              <a:rPr lang="en-US" sz="2999" spc="-74">
                <a:solidFill>
                  <a:srgbClr val="000000"/>
                </a:solidFill>
                <a:latin typeface="HK Grotesk Bold"/>
              </a:rPr>
              <a:t>Plateformes de visioconférence : </a:t>
            </a:r>
            <a:r>
              <a:rPr lang="en-US" sz="2999" spc="-74">
                <a:solidFill>
                  <a:srgbClr val="000000"/>
                </a:solidFill>
                <a:latin typeface="HK Grotesk"/>
              </a:rPr>
              <a:t>Nous utilisons des outils de visioconférence tels que Zoom, Microsoft Teams ou Google Meet pour les réunions plus importantes, les discussions approfondies et les échanges en face à face, même à distance.</a:t>
            </a:r>
          </a:p>
        </p:txBody>
      </p:sp>
      <p:sp>
        <p:nvSpPr>
          <p:cNvPr name="TextBox 9" id="9"/>
          <p:cNvSpPr txBox="true"/>
          <p:nvPr/>
        </p:nvSpPr>
        <p:spPr>
          <a:xfrm rot="0">
            <a:off x="571240" y="590423"/>
            <a:ext cx="3931890" cy="438277"/>
          </a:xfrm>
          <a:prstGeom prst="rect">
            <a:avLst/>
          </a:prstGeom>
        </p:spPr>
        <p:txBody>
          <a:bodyPr anchor="t" rtlCol="false" tIns="0" lIns="0" bIns="0" rIns="0">
            <a:spAutoFit/>
          </a:bodyPr>
          <a:lstStyle/>
          <a:p>
            <a:pPr algn="ctr">
              <a:lnSpc>
                <a:spcPts val="3583"/>
              </a:lnSpc>
              <a:spcBef>
                <a:spcPct val="0"/>
              </a:spcBef>
            </a:pPr>
            <a:r>
              <a:rPr lang="en-US" sz="2799" spc="-69">
                <a:solidFill>
                  <a:srgbClr val="000000"/>
                </a:solidFill>
                <a:latin typeface="HK Grotesk Bold"/>
              </a:rPr>
              <a:t>canaux de communication</a:t>
            </a:r>
          </a:p>
        </p:txBody>
      </p:sp>
      <p:sp>
        <p:nvSpPr>
          <p:cNvPr name="Freeform 10" id="10"/>
          <p:cNvSpPr/>
          <p:nvPr/>
        </p:nvSpPr>
        <p:spPr>
          <a:xfrm flipH="false" flipV="false" rot="0">
            <a:off x="15926624" y="332205"/>
            <a:ext cx="1640025" cy="1292141"/>
          </a:xfrm>
          <a:custGeom>
            <a:avLst/>
            <a:gdLst/>
            <a:ahLst/>
            <a:cxnLst/>
            <a:rect r="r" b="b" t="t" l="l"/>
            <a:pathLst>
              <a:path h="1292141" w="1640025">
                <a:moveTo>
                  <a:pt x="0" y="0"/>
                </a:moveTo>
                <a:lnTo>
                  <a:pt x="1640026" y="0"/>
                </a:lnTo>
                <a:lnTo>
                  <a:pt x="1640026" y="1292141"/>
                </a:lnTo>
                <a:lnTo>
                  <a:pt x="0" y="1292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969763" y="298843"/>
            <a:ext cx="10012550" cy="181102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2 Bold"/>
              </a:rPr>
              <a:t>Notre méthode de gestion de projet de  l’entreprise</a:t>
            </a:r>
          </a:p>
        </p:txBody>
      </p:sp>
      <p:sp>
        <p:nvSpPr>
          <p:cNvPr name="TextBox 3" id="3"/>
          <p:cNvSpPr txBox="true"/>
          <p:nvPr/>
        </p:nvSpPr>
        <p:spPr>
          <a:xfrm rot="0">
            <a:off x="2265828" y="3080763"/>
            <a:ext cx="12953709" cy="2671572"/>
          </a:xfrm>
          <a:prstGeom prst="rect">
            <a:avLst/>
          </a:prstGeom>
        </p:spPr>
        <p:txBody>
          <a:bodyPr anchor="t" rtlCol="false" tIns="0" lIns="0" bIns="0" rIns="0">
            <a:spAutoFit/>
          </a:bodyPr>
          <a:lstStyle/>
          <a:p>
            <a:pPr>
              <a:lnSpc>
                <a:spcPts val="4223"/>
              </a:lnSpc>
              <a:spcBef>
                <a:spcPct val="0"/>
              </a:spcBef>
            </a:pPr>
            <a:r>
              <a:rPr lang="en-US" sz="3299" spc="-82">
                <a:solidFill>
                  <a:srgbClr val="000000"/>
                </a:solidFill>
                <a:latin typeface="HK Grotesk"/>
              </a:rPr>
              <a:t>Scrum a été choisi pour sa capacité à offrir à la fois la structure et la planification de Scrum, garantissant ainsi une gestion efficace de la dynamique changeante du projet. Cette méthode nous permettra d'assurer une collaboration transparente au sein de l'équipe et une adaptation rapide aux éventuels changements.</a:t>
            </a:r>
          </a:p>
        </p:txBody>
      </p:sp>
      <p:sp>
        <p:nvSpPr>
          <p:cNvPr name="TextBox 4" id="4"/>
          <p:cNvSpPr txBox="true"/>
          <p:nvPr/>
        </p:nvSpPr>
        <p:spPr>
          <a:xfrm rot="0">
            <a:off x="5558501" y="8200768"/>
            <a:ext cx="3494633" cy="465836"/>
          </a:xfrm>
          <a:prstGeom prst="rect">
            <a:avLst/>
          </a:prstGeom>
        </p:spPr>
        <p:txBody>
          <a:bodyPr anchor="t" rtlCol="false" tIns="0" lIns="0" bIns="0" rIns="0">
            <a:spAutoFit/>
          </a:bodyPr>
          <a:lstStyle/>
          <a:p>
            <a:pPr algn="ctr">
              <a:lnSpc>
                <a:spcPts val="3711"/>
              </a:lnSpc>
              <a:spcBef>
                <a:spcPct val="0"/>
              </a:spcBef>
            </a:pPr>
            <a:r>
              <a:rPr lang="en-US" sz="2899" spc="-72">
                <a:solidFill>
                  <a:srgbClr val="000000"/>
                </a:solidFill>
                <a:latin typeface="HK Grotesk"/>
              </a:rPr>
              <a:t> Amélioration Continue</a:t>
            </a:r>
          </a:p>
        </p:txBody>
      </p:sp>
      <p:sp>
        <p:nvSpPr>
          <p:cNvPr name="TextBox 5" id="5"/>
          <p:cNvSpPr txBox="true"/>
          <p:nvPr/>
        </p:nvSpPr>
        <p:spPr>
          <a:xfrm rot="0">
            <a:off x="8296120" y="7077566"/>
            <a:ext cx="1514029" cy="465836"/>
          </a:xfrm>
          <a:prstGeom prst="rect">
            <a:avLst/>
          </a:prstGeom>
        </p:spPr>
        <p:txBody>
          <a:bodyPr anchor="t" rtlCol="false" tIns="0" lIns="0" bIns="0" rIns="0">
            <a:spAutoFit/>
          </a:bodyPr>
          <a:lstStyle/>
          <a:p>
            <a:pPr algn="ctr">
              <a:lnSpc>
                <a:spcPts val="3711"/>
              </a:lnSpc>
              <a:spcBef>
                <a:spcPct val="0"/>
              </a:spcBef>
            </a:pPr>
            <a:r>
              <a:rPr lang="en-US" sz="2899" spc="-72">
                <a:solidFill>
                  <a:srgbClr val="000000"/>
                </a:solidFill>
                <a:latin typeface="HK Grotesk"/>
              </a:rPr>
              <a:t>Flexibilité </a:t>
            </a:r>
          </a:p>
        </p:txBody>
      </p:sp>
      <p:sp>
        <p:nvSpPr>
          <p:cNvPr name="TextBox 6" id="6"/>
          <p:cNvSpPr txBox="true"/>
          <p:nvPr/>
        </p:nvSpPr>
        <p:spPr>
          <a:xfrm rot="0">
            <a:off x="4783204" y="7077566"/>
            <a:ext cx="2585293" cy="465836"/>
          </a:xfrm>
          <a:prstGeom prst="rect">
            <a:avLst/>
          </a:prstGeom>
        </p:spPr>
        <p:txBody>
          <a:bodyPr anchor="t" rtlCol="false" tIns="0" lIns="0" bIns="0" rIns="0">
            <a:spAutoFit/>
          </a:bodyPr>
          <a:lstStyle/>
          <a:p>
            <a:pPr algn="ctr">
              <a:lnSpc>
                <a:spcPts val="3711"/>
              </a:lnSpc>
              <a:spcBef>
                <a:spcPct val="0"/>
              </a:spcBef>
            </a:pPr>
            <a:r>
              <a:rPr lang="en-US" sz="2899" spc="-72">
                <a:solidFill>
                  <a:srgbClr val="000000"/>
                </a:solidFill>
                <a:latin typeface="HK Grotesk"/>
              </a:rPr>
              <a:t>Feedback Rapide</a:t>
            </a:r>
          </a:p>
        </p:txBody>
      </p:sp>
      <p:sp>
        <p:nvSpPr>
          <p:cNvPr name="TextBox 7" id="7"/>
          <p:cNvSpPr txBox="true"/>
          <p:nvPr/>
        </p:nvSpPr>
        <p:spPr>
          <a:xfrm rot="0">
            <a:off x="2555691" y="8200768"/>
            <a:ext cx="2246263" cy="465836"/>
          </a:xfrm>
          <a:prstGeom prst="rect">
            <a:avLst/>
          </a:prstGeom>
        </p:spPr>
        <p:txBody>
          <a:bodyPr anchor="t" rtlCol="false" tIns="0" lIns="0" bIns="0" rIns="0">
            <a:spAutoFit/>
          </a:bodyPr>
          <a:lstStyle/>
          <a:p>
            <a:pPr algn="ctr">
              <a:lnSpc>
                <a:spcPts val="3711"/>
              </a:lnSpc>
              <a:spcBef>
                <a:spcPct val="0"/>
              </a:spcBef>
            </a:pPr>
            <a:r>
              <a:rPr lang="en-US" sz="2899" spc="-72">
                <a:solidFill>
                  <a:srgbClr val="000000"/>
                </a:solidFill>
                <a:latin typeface="HK Grotesk"/>
              </a:rPr>
              <a:t>Responsabilité </a:t>
            </a:r>
          </a:p>
        </p:txBody>
      </p:sp>
      <p:sp>
        <p:nvSpPr>
          <p:cNvPr name="TextBox 8" id="8"/>
          <p:cNvSpPr txBox="true"/>
          <p:nvPr/>
        </p:nvSpPr>
        <p:spPr>
          <a:xfrm rot="0">
            <a:off x="2547505" y="7077094"/>
            <a:ext cx="1256705" cy="465836"/>
          </a:xfrm>
          <a:prstGeom prst="rect">
            <a:avLst/>
          </a:prstGeom>
        </p:spPr>
        <p:txBody>
          <a:bodyPr anchor="t" rtlCol="false" tIns="0" lIns="0" bIns="0" rIns="0">
            <a:spAutoFit/>
          </a:bodyPr>
          <a:lstStyle/>
          <a:p>
            <a:pPr algn="ctr">
              <a:lnSpc>
                <a:spcPts val="3711"/>
              </a:lnSpc>
              <a:spcBef>
                <a:spcPct val="0"/>
              </a:spcBef>
            </a:pPr>
            <a:r>
              <a:rPr lang="en-US" sz="2899" spc="-72">
                <a:solidFill>
                  <a:srgbClr val="000000"/>
                </a:solidFill>
                <a:latin typeface="HK Grotesk"/>
              </a:rPr>
              <a:t>Visibilité</a:t>
            </a:r>
          </a:p>
        </p:txBody>
      </p:sp>
      <p:sp>
        <p:nvSpPr>
          <p:cNvPr name="TextBox 9" id="9"/>
          <p:cNvSpPr txBox="true"/>
          <p:nvPr/>
        </p:nvSpPr>
        <p:spPr>
          <a:xfrm rot="0">
            <a:off x="9651721" y="8200768"/>
            <a:ext cx="2137916" cy="465836"/>
          </a:xfrm>
          <a:prstGeom prst="rect">
            <a:avLst/>
          </a:prstGeom>
        </p:spPr>
        <p:txBody>
          <a:bodyPr anchor="t" rtlCol="false" tIns="0" lIns="0" bIns="0" rIns="0">
            <a:spAutoFit/>
          </a:bodyPr>
          <a:lstStyle/>
          <a:p>
            <a:pPr algn="ctr">
              <a:lnSpc>
                <a:spcPts val="3711"/>
              </a:lnSpc>
              <a:spcBef>
                <a:spcPct val="0"/>
              </a:spcBef>
            </a:pPr>
            <a:r>
              <a:rPr lang="en-US" sz="2899" spc="-72">
                <a:solidFill>
                  <a:srgbClr val="000000"/>
                </a:solidFill>
                <a:latin typeface="HK Grotesk"/>
              </a:rPr>
              <a:t>Collaboration </a:t>
            </a:r>
          </a:p>
        </p:txBody>
      </p:sp>
      <p:sp>
        <p:nvSpPr>
          <p:cNvPr name="Freeform 10" id="10"/>
          <p:cNvSpPr/>
          <p:nvPr/>
        </p:nvSpPr>
        <p:spPr>
          <a:xfrm flipH="false" flipV="false" rot="0">
            <a:off x="14075637" y="5912106"/>
            <a:ext cx="3787722" cy="2981970"/>
          </a:xfrm>
          <a:custGeom>
            <a:avLst/>
            <a:gdLst/>
            <a:ahLst/>
            <a:cxnLst/>
            <a:rect r="r" b="b" t="t" l="l"/>
            <a:pathLst>
              <a:path h="2981970" w="3787722">
                <a:moveTo>
                  <a:pt x="0" y="0"/>
                </a:moveTo>
                <a:lnTo>
                  <a:pt x="3787722" y="0"/>
                </a:lnTo>
                <a:lnTo>
                  <a:pt x="3787722" y="2981970"/>
                </a:lnTo>
                <a:lnTo>
                  <a:pt x="0" y="2981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394093"/>
            <a:ext cx="1827523" cy="1439866"/>
          </a:xfrm>
          <a:custGeom>
            <a:avLst/>
            <a:gdLst/>
            <a:ahLst/>
            <a:cxnLst/>
            <a:rect r="r" b="b" t="t" l="l"/>
            <a:pathLst>
              <a:path h="1439866" w="1827523">
                <a:moveTo>
                  <a:pt x="0" y="0"/>
                </a:moveTo>
                <a:lnTo>
                  <a:pt x="1827523" y="0"/>
                </a:lnTo>
                <a:lnTo>
                  <a:pt x="1827523" y="1439867"/>
                </a:lnTo>
                <a:lnTo>
                  <a:pt x="0" y="1439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DAFyQaeWnzI</dc:identifier>
  <dcterms:modified xsi:type="dcterms:W3CDTF">2011-08-01T06:04:30Z</dcterms:modified>
  <cp:revision>1</cp:revision>
  <dc:title>l’onboarding</dc:title>
</cp:coreProperties>
</file>